
<file path=[Content_Types].xml><?xml version="1.0" encoding="utf-8"?>
<Types xmlns="http://schemas.openxmlformats.org/package/2006/content-types"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Microsoft_PowerPoint_97_-_2003_Presentation1.bin" ContentType="application/vnd.openxmlformats-officedocument.oleObject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4" r:id="rId2"/>
    <p:sldId id="305" r:id="rId3"/>
    <p:sldId id="301" r:id="rId4"/>
    <p:sldId id="265" r:id="rId5"/>
    <p:sldId id="307" r:id="rId6"/>
    <p:sldId id="308" r:id="rId7"/>
    <p:sldId id="256" r:id="rId8"/>
    <p:sldId id="286" r:id="rId9"/>
    <p:sldId id="289" r:id="rId10"/>
    <p:sldId id="306" r:id="rId11"/>
    <p:sldId id="310" r:id="rId12"/>
    <p:sldId id="267" r:id="rId13"/>
    <p:sldId id="268" r:id="rId14"/>
    <p:sldId id="296" r:id="rId15"/>
    <p:sldId id="303" r:id="rId16"/>
    <p:sldId id="299" r:id="rId17"/>
    <p:sldId id="309" r:id="rId18"/>
  </p:sldIdLst>
  <p:sldSz cx="10287000" cy="6858000" type="35mm"/>
  <p:notesSz cx="69342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  <a:srgbClr val="FFFF66"/>
    <a:srgbClr val="00CC66"/>
    <a:srgbClr val="00CC00"/>
    <a:srgbClr val="FF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00" y="-56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6475"/>
            <a:ext cx="30051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26475"/>
            <a:ext cx="30051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3C76D5D4-AD62-4ED5-83D1-E104ED49A6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54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D30BA7-4980-465D-B457-9484981AF67E}" type="datetime1">
              <a:rPr lang="en-US"/>
              <a:pPr/>
              <a:t>11/16/12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1038"/>
            <a:ext cx="5105400" cy="3405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13238"/>
            <a:ext cx="5546725" cy="408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4888"/>
            <a:ext cx="3005138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624888"/>
            <a:ext cx="3005138" cy="4540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B14616-6429-4C25-BA48-45D559794D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C3D8F8-745E-4523-B7A2-6733419DBC2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4616-6429-4C25-BA48-45D559794D3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9AD95-DFE1-46B2-B916-4481BB9041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42A3C-3B97-4115-84E8-6641A12C1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AA335-0E20-4F99-9A77-8162E5829D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1525" y="19812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71525" y="41148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41148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1CEF6-C268-468F-BDCF-C80A65A82E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87439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525" y="4114800"/>
            <a:ext cx="87439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8CDCD-3265-4D14-A15F-39DFF754BE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9A5FD-3EE1-4D6D-B00A-F164A94713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CAAB5-5E36-4388-B931-D0B6819E4F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B2EF0-CCE8-4D1A-ACD0-3713E0B02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119EF-E05D-4BD4-8C74-1080546D9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40397-4DE2-4E3F-A90E-C82B2996DF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774F2-DB13-416A-94AC-CC8E39693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44F6A-B1B7-4E29-84F6-048AB7841F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5CBF1-D34A-4A54-B62C-C956F0DDCF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184776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2E8BA4-6AD4-4DD8-B423-EADAF5BF5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dalbey@chemistry.ohio-state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image" Target="../media/image17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PowerPoint_97_-_2003_Presentation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57300" y="13716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Membrane Protein Insertion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71700" y="3733800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Dr. Ross Dalbey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0" kern="0" dirty="0" smtClean="0">
                <a:latin typeface="+mn-lt"/>
                <a:cs typeface="ＭＳ Ｐゴシック" charset="-128"/>
              </a:rPr>
              <a:t>580 Bioscience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hlinkClick r:id="rId2"/>
              </a:rPr>
              <a:t>dalbey@chemistry.ohio-state.edu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0" kern="0" dirty="0" smtClean="0">
                <a:latin typeface="+mn-lt"/>
                <a:cs typeface="ＭＳ Ｐゴシック" charset="-128"/>
              </a:rPr>
              <a:t>Nov 16, 2012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5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1295400"/>
            <a:ext cx="9210675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Main Question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47700" y="3200400"/>
            <a:ext cx="922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0" dirty="0" smtClean="0">
                <a:solidFill>
                  <a:schemeClr val="bg1"/>
                </a:solidFill>
              </a:rPr>
              <a:t>Does </a:t>
            </a:r>
            <a:r>
              <a:rPr lang="en-US" sz="4000" b="0" dirty="0" err="1" smtClean="0">
                <a:solidFill>
                  <a:schemeClr val="bg1"/>
                </a:solidFill>
              </a:rPr>
              <a:t>YidC</a:t>
            </a:r>
            <a:r>
              <a:rPr lang="en-US" sz="4000" b="0" dirty="0" smtClean="0">
                <a:solidFill>
                  <a:schemeClr val="bg1"/>
                </a:solidFill>
              </a:rPr>
              <a:t> catalyze membrane insertion? </a:t>
            </a:r>
          </a:p>
          <a:p>
            <a:pPr>
              <a:buFont typeface="Arial" pitchFamily="34" charset="0"/>
              <a:buChar char="•"/>
            </a:pPr>
            <a:endParaRPr lang="en-US" sz="4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514600"/>
            <a:ext cx="8743950" cy="1143000"/>
          </a:xfrm>
        </p:spPr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</a:rPr>
              <a:t>In vivo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ph idx="1"/>
          </p:nvPr>
        </p:nvGraphicFramePr>
        <p:xfrm>
          <a:off x="2362200" y="977900"/>
          <a:ext cx="5562600" cy="5270500"/>
        </p:xfrm>
        <a:graphic>
          <a:graphicData uri="http://schemas.openxmlformats.org/presentationml/2006/ole">
            <p:oleObj spid="_x0000_s24578" name="Image" r:id="rId3" imgW="19061066" imgH="18057183" progId="">
              <p:embed/>
            </p:oleObj>
          </a:graphicData>
        </a:graphic>
      </p:graphicFrame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771525" y="-76200"/>
            <a:ext cx="874395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Construction of YidC depletion strain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-76200"/>
            <a:ext cx="874395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YidC depletion studies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981200" y="3886200"/>
          <a:ext cx="6396038" cy="1790700"/>
        </p:xfrm>
        <a:graphic>
          <a:graphicData uri="http://schemas.openxmlformats.org/presentationml/2006/ole">
            <p:oleObj spid="_x0000_s25602" name="Image" r:id="rId3" imgW="19061066" imgH="5337098" progId="">
              <p:embed/>
            </p:oleObj>
          </a:graphicData>
        </a:graphic>
      </p:graphicFrame>
      <p:sp>
        <p:nvSpPr>
          <p:cNvPr id="2560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066800"/>
            <a:ext cx="874395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Grow overnight </a:t>
            </a:r>
            <a:r>
              <a:rPr lang="en-US" sz="2400" dirty="0" err="1" smtClean="0">
                <a:solidFill>
                  <a:schemeClr val="bg1"/>
                </a:solidFill>
              </a:rPr>
              <a:t>E.coli</a:t>
            </a:r>
            <a:r>
              <a:rPr lang="en-US" sz="2400" dirty="0" smtClean="0">
                <a:solidFill>
                  <a:schemeClr val="bg1"/>
                </a:solidFill>
              </a:rPr>
              <a:t> culture with </a:t>
            </a:r>
            <a:r>
              <a:rPr lang="en-US" sz="2400" dirty="0" err="1" smtClean="0">
                <a:solidFill>
                  <a:schemeClr val="bg1"/>
                </a:solidFill>
              </a:rPr>
              <a:t>arabinose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Wash cells to remove residual </a:t>
            </a:r>
            <a:r>
              <a:rPr lang="en-US" sz="2400" dirty="0" err="1" smtClean="0">
                <a:solidFill>
                  <a:schemeClr val="bg1"/>
                </a:solidFill>
              </a:rPr>
              <a:t>arabinose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Back-dilute into LB containing </a:t>
            </a:r>
            <a:r>
              <a:rPr lang="en-US" sz="2400" dirty="0" err="1" smtClean="0">
                <a:solidFill>
                  <a:schemeClr val="bg1"/>
                </a:solidFill>
              </a:rPr>
              <a:t>arabinose</a:t>
            </a:r>
            <a:r>
              <a:rPr lang="en-US" sz="2400" dirty="0" smtClean="0">
                <a:solidFill>
                  <a:schemeClr val="bg1"/>
                </a:solidFill>
              </a:rPr>
              <a:t> or glucose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Grow until a significant growth defect is observed (2.5 – 3 hrs)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Switch to minimal media for protein labeling with </a:t>
            </a:r>
            <a:r>
              <a:rPr lang="en-US" sz="2400" baseline="30000" dirty="0" smtClean="0">
                <a:solidFill>
                  <a:schemeClr val="bg1"/>
                </a:solidFill>
              </a:rPr>
              <a:t>35</a:t>
            </a:r>
            <a:r>
              <a:rPr lang="en-US" sz="2400" dirty="0" smtClean="0">
                <a:solidFill>
                  <a:schemeClr val="bg1"/>
                </a:solidFill>
              </a:rPr>
              <a:t>S-methionine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986338" y="687388"/>
            <a:ext cx="1836737" cy="1722437"/>
          </a:xfrm>
          <a:prstGeom prst="ellipse">
            <a:avLst/>
          </a:prstGeom>
          <a:noFill/>
          <a:ln w="25400">
            <a:solidFill>
              <a:srgbClr val="4040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0800000" flipV="1">
            <a:off x="2062163" y="2319338"/>
            <a:ext cx="3354387" cy="1192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6391275" y="2319338"/>
            <a:ext cx="2400300" cy="1184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2011363" y="3643313"/>
            <a:ext cx="6780212" cy="1587"/>
          </a:xfrm>
          <a:prstGeom prst="line">
            <a:avLst/>
          </a:prstGeom>
          <a:noFill/>
          <a:ln w="25400">
            <a:solidFill>
              <a:srgbClr val="40404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011363" y="4572000"/>
            <a:ext cx="6780212" cy="1588"/>
          </a:xfrm>
          <a:prstGeom prst="line">
            <a:avLst/>
          </a:prstGeom>
          <a:noFill/>
          <a:ln w="25400">
            <a:solidFill>
              <a:srgbClr val="40404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" name="Can 21"/>
          <p:cNvSpPr/>
          <p:nvPr/>
        </p:nvSpPr>
        <p:spPr>
          <a:xfrm>
            <a:off x="3557170" y="3645410"/>
            <a:ext cx="422778" cy="927163"/>
          </a:xfrm>
          <a:prstGeom prst="can">
            <a:avLst/>
          </a:prstGeom>
          <a:gradFill flip="none" rotWithShape="1">
            <a:gsLst>
              <a:gs pos="0">
                <a:srgbClr val="0061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Can 22"/>
          <p:cNvSpPr/>
          <p:nvPr/>
        </p:nvSpPr>
        <p:spPr>
          <a:xfrm>
            <a:off x="4993160" y="3643821"/>
            <a:ext cx="422778" cy="927163"/>
          </a:xfrm>
          <a:prstGeom prst="can">
            <a:avLst/>
          </a:prstGeom>
          <a:gradFill flip="none" rotWithShape="1">
            <a:gsLst>
              <a:gs pos="0">
                <a:srgbClr val="0061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>
            <a:spLocks noChangeArrowheads="1"/>
          </p:cNvSpPr>
          <p:nvPr/>
        </p:nvSpPr>
        <p:spPr bwMode="auto">
          <a:xfrm>
            <a:off x="3571875" y="4600575"/>
            <a:ext cx="301625" cy="392113"/>
          </a:xfrm>
          <a:custGeom>
            <a:avLst/>
            <a:gdLst>
              <a:gd name="T0" fmla="*/ 189731 w 267814"/>
              <a:gd name="T1" fmla="*/ 0 h 393058"/>
              <a:gd name="T2" fmla="*/ 277300 w 267814"/>
              <a:gd name="T3" fmla="*/ 336097 h 393058"/>
              <a:gd name="T4" fmla="*/ 43784 w 267814"/>
              <a:gd name="T5" fmla="*/ 336097 h 393058"/>
              <a:gd name="T6" fmla="*/ 14595 w 267814"/>
              <a:gd name="T7" fmla="*/ 258536 h 393058"/>
              <a:gd name="T8" fmla="*/ 0 60000 65536"/>
              <a:gd name="T9" fmla="*/ 0 60000 65536"/>
              <a:gd name="T10" fmla="*/ 0 60000 65536"/>
              <a:gd name="T11" fmla="*/ 0 60000 65536"/>
              <a:gd name="T12" fmla="*/ 0 w 267814"/>
              <a:gd name="T13" fmla="*/ 0 h 393058"/>
              <a:gd name="T14" fmla="*/ 267814 w 267814"/>
              <a:gd name="T15" fmla="*/ 393058 h 3930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7814" h="393058">
                <a:moveTo>
                  <a:pt x="168463" y="0"/>
                </a:moveTo>
                <a:cubicBezTo>
                  <a:pt x="218138" y="140378"/>
                  <a:pt x="267814" y="280756"/>
                  <a:pt x="246216" y="336907"/>
                </a:cubicBezTo>
                <a:cubicBezTo>
                  <a:pt x="224618" y="393058"/>
                  <a:pt x="77752" y="349865"/>
                  <a:pt x="38876" y="336907"/>
                </a:cubicBezTo>
                <a:cubicBezTo>
                  <a:pt x="0" y="323949"/>
                  <a:pt x="12959" y="259159"/>
                  <a:pt x="12959" y="259159"/>
                </a:cubicBezTo>
              </a:path>
            </a:pathLst>
          </a:custGeom>
          <a:noFill/>
          <a:ln w="25400">
            <a:solidFill>
              <a:srgbClr val="008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6" name="Freeform 25"/>
          <p:cNvSpPr>
            <a:spLocks noChangeArrowheads="1"/>
          </p:cNvSpPr>
          <p:nvPr/>
        </p:nvSpPr>
        <p:spPr bwMode="auto">
          <a:xfrm>
            <a:off x="5014913" y="4600575"/>
            <a:ext cx="301625" cy="392113"/>
          </a:xfrm>
          <a:custGeom>
            <a:avLst/>
            <a:gdLst>
              <a:gd name="T0" fmla="*/ 189731 w 267814"/>
              <a:gd name="T1" fmla="*/ 0 h 393058"/>
              <a:gd name="T2" fmla="*/ 277300 w 267814"/>
              <a:gd name="T3" fmla="*/ 336097 h 393058"/>
              <a:gd name="T4" fmla="*/ 43784 w 267814"/>
              <a:gd name="T5" fmla="*/ 336097 h 393058"/>
              <a:gd name="T6" fmla="*/ 14595 w 267814"/>
              <a:gd name="T7" fmla="*/ 258536 h 393058"/>
              <a:gd name="T8" fmla="*/ 0 60000 65536"/>
              <a:gd name="T9" fmla="*/ 0 60000 65536"/>
              <a:gd name="T10" fmla="*/ 0 60000 65536"/>
              <a:gd name="T11" fmla="*/ 0 60000 65536"/>
              <a:gd name="T12" fmla="*/ 0 w 267814"/>
              <a:gd name="T13" fmla="*/ 0 h 393058"/>
              <a:gd name="T14" fmla="*/ 267814 w 267814"/>
              <a:gd name="T15" fmla="*/ 393058 h 3930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7814" h="393058">
                <a:moveTo>
                  <a:pt x="168463" y="0"/>
                </a:moveTo>
                <a:cubicBezTo>
                  <a:pt x="218138" y="140378"/>
                  <a:pt x="267814" y="280756"/>
                  <a:pt x="246216" y="336907"/>
                </a:cubicBezTo>
                <a:cubicBezTo>
                  <a:pt x="224618" y="393058"/>
                  <a:pt x="77752" y="349865"/>
                  <a:pt x="38876" y="336907"/>
                </a:cubicBezTo>
                <a:cubicBezTo>
                  <a:pt x="0" y="323949"/>
                  <a:pt x="12959" y="259159"/>
                  <a:pt x="12959" y="259159"/>
                </a:cubicBezTo>
              </a:path>
            </a:pathLst>
          </a:custGeom>
          <a:noFill/>
          <a:ln w="25400">
            <a:solidFill>
              <a:srgbClr val="008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7" name="Freeform 26"/>
          <p:cNvSpPr>
            <a:spLocks noChangeArrowheads="1"/>
          </p:cNvSpPr>
          <p:nvPr/>
        </p:nvSpPr>
        <p:spPr bwMode="auto">
          <a:xfrm rot="5020863" flipH="1">
            <a:off x="6731001" y="4870450"/>
            <a:ext cx="241300" cy="536575"/>
          </a:xfrm>
          <a:custGeom>
            <a:avLst/>
            <a:gdLst>
              <a:gd name="T0" fmla="*/ 151785 w 267814"/>
              <a:gd name="T1" fmla="*/ 0 h 393058"/>
              <a:gd name="T2" fmla="*/ 221840 w 267814"/>
              <a:gd name="T3" fmla="*/ 459922 h 393058"/>
              <a:gd name="T4" fmla="*/ 35027 w 267814"/>
              <a:gd name="T5" fmla="*/ 459922 h 393058"/>
              <a:gd name="T6" fmla="*/ 11676 w 267814"/>
              <a:gd name="T7" fmla="*/ 353786 h 393058"/>
              <a:gd name="T8" fmla="*/ 0 60000 65536"/>
              <a:gd name="T9" fmla="*/ 0 60000 65536"/>
              <a:gd name="T10" fmla="*/ 0 60000 65536"/>
              <a:gd name="T11" fmla="*/ 0 60000 65536"/>
              <a:gd name="T12" fmla="*/ 0 w 267814"/>
              <a:gd name="T13" fmla="*/ 0 h 393058"/>
              <a:gd name="T14" fmla="*/ 267814 w 267814"/>
              <a:gd name="T15" fmla="*/ 393058 h 3930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7814" h="393058">
                <a:moveTo>
                  <a:pt x="168463" y="0"/>
                </a:moveTo>
                <a:cubicBezTo>
                  <a:pt x="218138" y="140378"/>
                  <a:pt x="267814" y="280756"/>
                  <a:pt x="246216" y="336907"/>
                </a:cubicBezTo>
                <a:cubicBezTo>
                  <a:pt x="224618" y="393058"/>
                  <a:pt x="77752" y="349865"/>
                  <a:pt x="38876" y="336907"/>
                </a:cubicBezTo>
                <a:cubicBezTo>
                  <a:pt x="0" y="323949"/>
                  <a:pt x="12959" y="259159"/>
                  <a:pt x="12959" y="259159"/>
                </a:cubicBezTo>
              </a:path>
            </a:pathLst>
          </a:custGeom>
          <a:noFill/>
          <a:ln w="25400">
            <a:solidFill>
              <a:srgbClr val="32946A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3756025" y="3006725"/>
            <a:ext cx="296863" cy="635000"/>
          </a:xfrm>
          <a:custGeom>
            <a:avLst/>
            <a:gdLst>
              <a:gd name="T0" fmla="*/ 4866 w 263494"/>
              <a:gd name="T1" fmla="*/ 635000 h 634940"/>
              <a:gd name="T2" fmla="*/ 4866 w 263494"/>
              <a:gd name="T3" fmla="*/ 505408 h 634940"/>
              <a:gd name="T4" fmla="*/ 34065 w 263494"/>
              <a:gd name="T5" fmla="*/ 349897 h 634940"/>
              <a:gd name="T6" fmla="*/ 194663 w 263494"/>
              <a:gd name="T7" fmla="*/ 103673 h 634940"/>
              <a:gd name="T8" fmla="*/ 296863 w 263494"/>
              <a:gd name="T9" fmla="*/ 0 h 6349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3494"/>
              <a:gd name="T16" fmla="*/ 0 h 634940"/>
              <a:gd name="T17" fmla="*/ 263494 w 263494"/>
              <a:gd name="T18" fmla="*/ 634940 h 6349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3494" h="634940">
                <a:moveTo>
                  <a:pt x="4319" y="634940"/>
                </a:moveTo>
                <a:cubicBezTo>
                  <a:pt x="2159" y="593906"/>
                  <a:pt x="0" y="552873"/>
                  <a:pt x="4319" y="505360"/>
                </a:cubicBezTo>
                <a:cubicBezTo>
                  <a:pt x="8638" y="457847"/>
                  <a:pt x="2159" y="416813"/>
                  <a:pt x="30236" y="349864"/>
                </a:cubicBezTo>
                <a:cubicBezTo>
                  <a:pt x="58313" y="282915"/>
                  <a:pt x="133906" y="161974"/>
                  <a:pt x="172782" y="103663"/>
                </a:cubicBezTo>
                <a:cubicBezTo>
                  <a:pt x="211658" y="45352"/>
                  <a:pt x="263494" y="0"/>
                  <a:pt x="263494" y="0"/>
                </a:cubicBezTo>
              </a:path>
            </a:pathLst>
          </a:custGeom>
          <a:noFill/>
          <a:ln w="25400">
            <a:solidFill>
              <a:srgbClr val="008000"/>
            </a:solidFill>
            <a:prstDash val="dash"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 rot="5051573">
            <a:off x="8412163" y="4654550"/>
            <a:ext cx="46038" cy="712787"/>
          </a:xfrm>
          <a:custGeom>
            <a:avLst/>
            <a:gdLst>
              <a:gd name="T0" fmla="*/ 755 w 263494"/>
              <a:gd name="T1" fmla="*/ 712787 h 634940"/>
              <a:gd name="T2" fmla="*/ 755 w 263494"/>
              <a:gd name="T3" fmla="*/ 567320 h 634940"/>
              <a:gd name="T4" fmla="*/ 5283 w 263494"/>
              <a:gd name="T5" fmla="*/ 392759 h 634940"/>
              <a:gd name="T6" fmla="*/ 30189 w 263494"/>
              <a:gd name="T7" fmla="*/ 116373 h 634940"/>
              <a:gd name="T8" fmla="*/ 46038 w 263494"/>
              <a:gd name="T9" fmla="*/ 0 h 6349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3494"/>
              <a:gd name="T16" fmla="*/ 0 h 634940"/>
              <a:gd name="T17" fmla="*/ 263494 w 263494"/>
              <a:gd name="T18" fmla="*/ 634940 h 6349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3494" h="634940">
                <a:moveTo>
                  <a:pt x="4319" y="634940"/>
                </a:moveTo>
                <a:cubicBezTo>
                  <a:pt x="2159" y="593906"/>
                  <a:pt x="0" y="552873"/>
                  <a:pt x="4319" y="505360"/>
                </a:cubicBezTo>
                <a:cubicBezTo>
                  <a:pt x="8638" y="457847"/>
                  <a:pt x="2159" y="416813"/>
                  <a:pt x="30236" y="349864"/>
                </a:cubicBezTo>
                <a:cubicBezTo>
                  <a:pt x="58313" y="282915"/>
                  <a:pt x="133906" y="161974"/>
                  <a:pt x="172782" y="103663"/>
                </a:cubicBezTo>
                <a:cubicBezTo>
                  <a:pt x="211658" y="45352"/>
                  <a:pt x="263494" y="0"/>
                  <a:pt x="263494" y="0"/>
                </a:cubicBezTo>
              </a:path>
            </a:pathLst>
          </a:custGeom>
          <a:noFill/>
          <a:ln w="25400">
            <a:solidFill>
              <a:srgbClr val="32946A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" name="Pie 29"/>
          <p:cNvSpPr>
            <a:spLocks noChangeArrowheads="1"/>
          </p:cNvSpPr>
          <p:nvPr/>
        </p:nvSpPr>
        <p:spPr bwMode="auto">
          <a:xfrm rot="2668418">
            <a:off x="3197225" y="3125788"/>
            <a:ext cx="450850" cy="438150"/>
          </a:xfrm>
          <a:custGeom>
            <a:avLst/>
            <a:gdLst>
              <a:gd name="T0" fmla="*/ 450850 w 450850"/>
              <a:gd name="T1" fmla="*/ 219075 h 438150"/>
              <a:gd name="T2" fmla="*/ 225425 w 450850"/>
              <a:gd name="T3" fmla="*/ 438150 h 438150"/>
              <a:gd name="T4" fmla="*/ 0 w 450850"/>
              <a:gd name="T5" fmla="*/ 219075 h 438150"/>
              <a:gd name="T6" fmla="*/ 225425 w 450850"/>
              <a:gd name="T7" fmla="*/ 0 h 438150"/>
              <a:gd name="T8" fmla="*/ 0 60000 65536"/>
              <a:gd name="T9" fmla="*/ 1 60000 65536"/>
              <a:gd name="T10" fmla="*/ 2 60000 65536"/>
              <a:gd name="T11" fmla="*/ 3 60000 65536"/>
              <a:gd name="T12" fmla="*/ 66025 w 450850"/>
              <a:gd name="T13" fmla="*/ 64166 h 438150"/>
              <a:gd name="T14" fmla="*/ 384825 w 450850"/>
              <a:gd name="T15" fmla="*/ 373984 h 438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0850" h="438150">
                <a:moveTo>
                  <a:pt x="450850" y="219075"/>
                </a:moveTo>
                <a:lnTo>
                  <a:pt x="450850" y="219075"/>
                </a:lnTo>
                <a:cubicBezTo>
                  <a:pt x="450850" y="340066"/>
                  <a:pt x="349923" y="438150"/>
                  <a:pt x="225425" y="438150"/>
                </a:cubicBezTo>
                <a:cubicBezTo>
                  <a:pt x="100926" y="438150"/>
                  <a:pt x="0" y="340066"/>
                  <a:pt x="0" y="219075"/>
                </a:cubicBezTo>
                <a:cubicBezTo>
                  <a:pt x="-1" y="98083"/>
                  <a:pt x="100926" y="0"/>
                  <a:pt x="225424" y="0"/>
                </a:cubicBezTo>
                <a:lnTo>
                  <a:pt x="225425" y="219075"/>
                </a:lnTo>
                <a:close/>
              </a:path>
            </a:pathLst>
          </a:custGeom>
          <a:gradFill rotWithShape="1">
            <a:gsLst>
              <a:gs pos="0">
                <a:srgbClr val="A7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A7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" name="Pie 30"/>
          <p:cNvSpPr>
            <a:spLocks noChangeArrowheads="1"/>
          </p:cNvSpPr>
          <p:nvPr/>
        </p:nvSpPr>
        <p:spPr bwMode="auto">
          <a:xfrm rot="2668418">
            <a:off x="4433888" y="3128963"/>
            <a:ext cx="450850" cy="438150"/>
          </a:xfrm>
          <a:custGeom>
            <a:avLst/>
            <a:gdLst>
              <a:gd name="T0" fmla="*/ 450850 w 450850"/>
              <a:gd name="T1" fmla="*/ 219075 h 438150"/>
              <a:gd name="T2" fmla="*/ 225425 w 450850"/>
              <a:gd name="T3" fmla="*/ 438150 h 438150"/>
              <a:gd name="T4" fmla="*/ 0 w 450850"/>
              <a:gd name="T5" fmla="*/ 219075 h 438150"/>
              <a:gd name="T6" fmla="*/ 225425 w 450850"/>
              <a:gd name="T7" fmla="*/ 0 h 438150"/>
              <a:gd name="T8" fmla="*/ 0 60000 65536"/>
              <a:gd name="T9" fmla="*/ 1 60000 65536"/>
              <a:gd name="T10" fmla="*/ 2 60000 65536"/>
              <a:gd name="T11" fmla="*/ 3 60000 65536"/>
              <a:gd name="T12" fmla="*/ 66025 w 450850"/>
              <a:gd name="T13" fmla="*/ 64166 h 438150"/>
              <a:gd name="T14" fmla="*/ 384825 w 450850"/>
              <a:gd name="T15" fmla="*/ 373984 h 438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0850" h="438150">
                <a:moveTo>
                  <a:pt x="450850" y="219075"/>
                </a:moveTo>
                <a:lnTo>
                  <a:pt x="450850" y="219075"/>
                </a:lnTo>
                <a:cubicBezTo>
                  <a:pt x="450850" y="340066"/>
                  <a:pt x="349923" y="438150"/>
                  <a:pt x="225425" y="438150"/>
                </a:cubicBezTo>
                <a:cubicBezTo>
                  <a:pt x="100926" y="438150"/>
                  <a:pt x="0" y="340066"/>
                  <a:pt x="0" y="219075"/>
                </a:cubicBezTo>
                <a:cubicBezTo>
                  <a:pt x="-1" y="98083"/>
                  <a:pt x="100926" y="0"/>
                  <a:pt x="225424" y="0"/>
                </a:cubicBezTo>
                <a:lnTo>
                  <a:pt x="225425" y="219075"/>
                </a:lnTo>
                <a:close/>
              </a:path>
            </a:pathLst>
          </a:custGeom>
          <a:gradFill rotWithShape="1">
            <a:gsLst>
              <a:gs pos="0">
                <a:srgbClr val="A7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A7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822450" y="5181600"/>
            <a:ext cx="1965325" cy="1414463"/>
          </a:xfrm>
          <a:prstGeom prst="rect">
            <a:avLst/>
          </a:prstGeom>
          <a:noFill/>
          <a:ln w="25400">
            <a:solidFill>
              <a:srgbClr val="00CC9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2128838" y="5610225"/>
            <a:ext cx="392112" cy="1588"/>
          </a:xfrm>
          <a:prstGeom prst="line">
            <a:avLst/>
          </a:prstGeom>
          <a:noFill/>
          <a:ln w="50800">
            <a:solidFill>
              <a:srgbClr val="0061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2900363" y="5764213"/>
            <a:ext cx="393700" cy="1587"/>
          </a:xfrm>
          <a:prstGeom prst="line">
            <a:avLst/>
          </a:prstGeom>
          <a:noFill/>
          <a:ln w="50800">
            <a:solidFill>
              <a:srgbClr val="0061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425950" y="5181600"/>
            <a:ext cx="1965325" cy="1414463"/>
          </a:xfrm>
          <a:prstGeom prst="rect">
            <a:avLst/>
          </a:prstGeom>
          <a:noFill/>
          <a:ln w="25400">
            <a:solidFill>
              <a:srgbClr val="00CC9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4732338" y="5610225"/>
            <a:ext cx="392112" cy="1588"/>
          </a:xfrm>
          <a:prstGeom prst="line">
            <a:avLst/>
          </a:prstGeom>
          <a:noFill/>
          <a:ln w="50800">
            <a:solidFill>
              <a:srgbClr val="32946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5503863" y="5608638"/>
            <a:ext cx="393700" cy="1587"/>
          </a:xfrm>
          <a:prstGeom prst="line">
            <a:avLst/>
          </a:prstGeom>
          <a:noFill/>
          <a:ln w="50800">
            <a:solidFill>
              <a:srgbClr val="32946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3352800" y="1347788"/>
            <a:ext cx="117475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7305675" y="1349375"/>
            <a:ext cx="117475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6652" name="TextBox 42"/>
          <p:cNvSpPr txBox="1">
            <a:spLocks noChangeArrowheads="1"/>
          </p:cNvSpPr>
          <p:nvPr/>
        </p:nvSpPr>
        <p:spPr bwMode="auto">
          <a:xfrm>
            <a:off x="3316288" y="977900"/>
            <a:ext cx="1484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Lysozyme</a:t>
            </a:r>
          </a:p>
        </p:txBody>
      </p:sp>
      <p:sp>
        <p:nvSpPr>
          <p:cNvPr id="26653" name="TextBox 43"/>
          <p:cNvSpPr txBox="1">
            <a:spLocks noChangeArrowheads="1"/>
          </p:cNvSpPr>
          <p:nvPr/>
        </p:nvSpPr>
        <p:spPr bwMode="auto">
          <a:xfrm>
            <a:off x="7013575" y="965200"/>
            <a:ext cx="1890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Proteinase K</a:t>
            </a:r>
          </a:p>
        </p:txBody>
      </p:sp>
      <p:sp>
        <p:nvSpPr>
          <p:cNvPr id="26654" name="TextBox 44"/>
          <p:cNvSpPr txBox="1">
            <a:spLocks noChangeArrowheads="1"/>
          </p:cNvSpPr>
          <p:nvPr/>
        </p:nvSpPr>
        <p:spPr bwMode="auto">
          <a:xfrm>
            <a:off x="5106988" y="24384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Spheroplast</a:t>
            </a:r>
          </a:p>
        </p:txBody>
      </p:sp>
      <p:sp>
        <p:nvSpPr>
          <p:cNvPr id="26655" name="TextBox 45"/>
          <p:cNvSpPr txBox="1">
            <a:spLocks noChangeArrowheads="1"/>
          </p:cNvSpPr>
          <p:nvPr/>
        </p:nvSpPr>
        <p:spPr bwMode="auto">
          <a:xfrm>
            <a:off x="1633538" y="2746375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Bacteria</a:t>
            </a:r>
          </a:p>
        </p:txBody>
      </p:sp>
      <p:sp>
        <p:nvSpPr>
          <p:cNvPr id="26656" name="TextBox 46"/>
          <p:cNvSpPr txBox="1">
            <a:spLocks noChangeArrowheads="1"/>
          </p:cNvSpPr>
          <p:nvPr/>
        </p:nvSpPr>
        <p:spPr bwMode="auto">
          <a:xfrm>
            <a:off x="1182688" y="4643438"/>
            <a:ext cx="3416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Inserted-Digested by PK </a:t>
            </a:r>
          </a:p>
        </p:txBody>
      </p:sp>
      <p:sp>
        <p:nvSpPr>
          <p:cNvPr id="26657" name="TextBox 47"/>
          <p:cNvSpPr txBox="1">
            <a:spLocks noChangeArrowheads="1"/>
          </p:cNvSpPr>
          <p:nvPr/>
        </p:nvSpPr>
        <p:spPr bwMode="auto">
          <a:xfrm>
            <a:off x="6678613" y="5289550"/>
            <a:ext cx="2330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Non-inserted-Resistant to PK</a:t>
            </a:r>
          </a:p>
        </p:txBody>
      </p:sp>
      <p:sp>
        <p:nvSpPr>
          <p:cNvPr id="26658" name="TextBox 48"/>
          <p:cNvSpPr txBox="1">
            <a:spLocks noChangeArrowheads="1"/>
          </p:cNvSpPr>
          <p:nvPr/>
        </p:nvSpPr>
        <p:spPr bwMode="auto">
          <a:xfrm>
            <a:off x="1882775" y="6226175"/>
            <a:ext cx="2324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Inserted Protein</a:t>
            </a:r>
          </a:p>
        </p:txBody>
      </p:sp>
      <p:sp>
        <p:nvSpPr>
          <p:cNvPr id="26659" name="TextBox 49"/>
          <p:cNvSpPr txBox="1">
            <a:spLocks noChangeArrowheads="1"/>
          </p:cNvSpPr>
          <p:nvPr/>
        </p:nvSpPr>
        <p:spPr bwMode="auto">
          <a:xfrm>
            <a:off x="4324350" y="6207125"/>
            <a:ext cx="2682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Uninserted Protein</a:t>
            </a:r>
          </a:p>
        </p:txBody>
      </p:sp>
      <p:sp>
        <p:nvSpPr>
          <p:cNvPr id="26660" name="TextBox 50"/>
          <p:cNvSpPr txBox="1">
            <a:spLocks noChangeArrowheads="1"/>
          </p:cNvSpPr>
          <p:nvPr/>
        </p:nvSpPr>
        <p:spPr bwMode="auto">
          <a:xfrm>
            <a:off x="3103563" y="3141663"/>
            <a:ext cx="620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PK</a:t>
            </a:r>
          </a:p>
        </p:txBody>
      </p:sp>
      <p:sp>
        <p:nvSpPr>
          <p:cNvPr id="26661" name="TextBox 51"/>
          <p:cNvSpPr txBox="1">
            <a:spLocks noChangeArrowheads="1"/>
          </p:cNvSpPr>
          <p:nvPr/>
        </p:nvSpPr>
        <p:spPr bwMode="auto">
          <a:xfrm>
            <a:off x="4348163" y="3133725"/>
            <a:ext cx="719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PK</a:t>
            </a:r>
          </a:p>
        </p:txBody>
      </p:sp>
      <p:sp>
        <p:nvSpPr>
          <p:cNvPr id="24" name="Can 23"/>
          <p:cNvSpPr/>
          <p:nvPr/>
        </p:nvSpPr>
        <p:spPr>
          <a:xfrm rot="5236323">
            <a:off x="7400243" y="4516213"/>
            <a:ext cx="375803" cy="1043058"/>
          </a:xfrm>
          <a:prstGeom prst="can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65" name="TextBox 58"/>
          <p:cNvSpPr txBox="1">
            <a:spLocks noChangeArrowheads="1"/>
          </p:cNvSpPr>
          <p:nvPr/>
        </p:nvSpPr>
        <p:spPr bwMode="auto">
          <a:xfrm>
            <a:off x="1660525" y="3368675"/>
            <a:ext cx="481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Peri</a:t>
            </a:r>
          </a:p>
        </p:txBody>
      </p:sp>
      <p:sp>
        <p:nvSpPr>
          <p:cNvPr id="26666" name="TextBox 59"/>
          <p:cNvSpPr txBox="1">
            <a:spLocks noChangeArrowheads="1"/>
          </p:cNvSpPr>
          <p:nvPr/>
        </p:nvSpPr>
        <p:spPr bwMode="auto">
          <a:xfrm>
            <a:off x="1820863" y="3946525"/>
            <a:ext cx="40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IM</a:t>
            </a:r>
          </a:p>
        </p:txBody>
      </p:sp>
      <p:sp>
        <p:nvSpPr>
          <p:cNvPr id="26667" name="TextBox 60"/>
          <p:cNvSpPr txBox="1">
            <a:spLocks noChangeArrowheads="1"/>
          </p:cNvSpPr>
          <p:nvPr/>
        </p:nvSpPr>
        <p:spPr bwMode="auto">
          <a:xfrm>
            <a:off x="1604963" y="4460875"/>
            <a:ext cx="5000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Cyto</a:t>
            </a:r>
          </a:p>
        </p:txBody>
      </p:sp>
      <p:sp>
        <p:nvSpPr>
          <p:cNvPr id="26668" name="TextBox 61"/>
          <p:cNvSpPr txBox="1">
            <a:spLocks noChangeArrowheads="1"/>
          </p:cNvSpPr>
          <p:nvPr/>
        </p:nvSpPr>
        <p:spPr bwMode="auto">
          <a:xfrm>
            <a:off x="6826250" y="814388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IM</a:t>
            </a:r>
          </a:p>
        </p:txBody>
      </p:sp>
      <p:sp>
        <p:nvSpPr>
          <p:cNvPr id="26669" name="TextBox 62"/>
          <p:cNvSpPr txBox="1">
            <a:spLocks noChangeArrowheads="1"/>
          </p:cNvSpPr>
          <p:nvPr/>
        </p:nvSpPr>
        <p:spPr bwMode="auto">
          <a:xfrm>
            <a:off x="5661025" y="1335088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Cyto</a:t>
            </a:r>
          </a:p>
        </p:txBody>
      </p:sp>
      <p:sp>
        <p:nvSpPr>
          <p:cNvPr id="26670" name="TextBox 63"/>
          <p:cNvSpPr txBox="1">
            <a:spLocks noChangeArrowheads="1"/>
          </p:cNvSpPr>
          <p:nvPr/>
        </p:nvSpPr>
        <p:spPr bwMode="auto">
          <a:xfrm>
            <a:off x="1965325" y="1492250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Cyto</a:t>
            </a:r>
          </a:p>
        </p:txBody>
      </p:sp>
      <p:sp>
        <p:nvSpPr>
          <p:cNvPr id="26671" name="TextBox 65"/>
          <p:cNvSpPr txBox="1">
            <a:spLocks noChangeArrowheads="1"/>
          </p:cNvSpPr>
          <p:nvPr/>
        </p:nvSpPr>
        <p:spPr bwMode="auto">
          <a:xfrm>
            <a:off x="2520950" y="2543175"/>
            <a:ext cx="4794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Peri</a:t>
            </a:r>
          </a:p>
        </p:txBody>
      </p:sp>
      <p:sp>
        <p:nvSpPr>
          <p:cNvPr id="26672" name="TextBox 66"/>
          <p:cNvSpPr txBox="1">
            <a:spLocks noChangeArrowheads="1"/>
          </p:cNvSpPr>
          <p:nvPr/>
        </p:nvSpPr>
        <p:spPr bwMode="auto">
          <a:xfrm>
            <a:off x="965200" y="992188"/>
            <a:ext cx="4492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OM</a:t>
            </a:r>
          </a:p>
        </p:txBody>
      </p:sp>
      <p:grpSp>
        <p:nvGrpSpPr>
          <p:cNvPr id="26673" name="Group 70"/>
          <p:cNvGrpSpPr>
            <a:grpSpLocks/>
          </p:cNvGrpSpPr>
          <p:nvPr/>
        </p:nvGrpSpPr>
        <p:grpSpPr bwMode="auto">
          <a:xfrm>
            <a:off x="1517650" y="479425"/>
            <a:ext cx="1406525" cy="2263775"/>
            <a:chOff x="7763090" y="733720"/>
            <a:chExt cx="1249065" cy="2264623"/>
          </a:xfrm>
        </p:grpSpPr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7813842" y="824242"/>
              <a:ext cx="1136283" cy="2058171"/>
            </a:xfrm>
            <a:prstGeom prst="ellipse">
              <a:avLst/>
            </a:prstGeom>
            <a:noFill/>
            <a:ln w="25400">
              <a:solidFill>
                <a:srgbClr val="40404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7763090" y="733720"/>
              <a:ext cx="1249065" cy="2264623"/>
            </a:xfrm>
            <a:prstGeom prst="ellipse">
              <a:avLst/>
            </a:prstGeom>
            <a:noFill/>
            <a:ln w="25400">
              <a:solidFill>
                <a:srgbClr val="40404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73" name="Straight Arrow Connector 72"/>
          <p:cNvCxnSpPr>
            <a:cxnSpLocks noChangeShapeType="1"/>
          </p:cNvCxnSpPr>
          <p:nvPr/>
        </p:nvCxnSpPr>
        <p:spPr bwMode="auto">
          <a:xfrm rot="5400000" flipH="1">
            <a:off x="2860675" y="676276"/>
            <a:ext cx="1587" cy="3921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6675" name="TextBox 76"/>
          <p:cNvSpPr txBox="1">
            <a:spLocks noChangeArrowheads="1"/>
          </p:cNvSpPr>
          <p:nvPr/>
        </p:nvSpPr>
        <p:spPr bwMode="auto">
          <a:xfrm>
            <a:off x="3001963" y="698500"/>
            <a:ext cx="398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IM</a:t>
            </a:r>
          </a:p>
        </p:txBody>
      </p:sp>
      <p:cxnSp>
        <p:nvCxnSpPr>
          <p:cNvPr id="81" name="Straight Arrow Connector 80"/>
          <p:cNvCxnSpPr>
            <a:cxnSpLocks noChangeShapeType="1"/>
          </p:cNvCxnSpPr>
          <p:nvPr/>
        </p:nvCxnSpPr>
        <p:spPr bwMode="auto">
          <a:xfrm rot="10800000">
            <a:off x="2292350" y="2681288"/>
            <a:ext cx="296863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3" name="Straight Arrow Connector 82"/>
          <p:cNvCxnSpPr>
            <a:cxnSpLocks noChangeShapeType="1"/>
          </p:cNvCxnSpPr>
          <p:nvPr/>
        </p:nvCxnSpPr>
        <p:spPr bwMode="auto">
          <a:xfrm>
            <a:off x="1358900" y="1138238"/>
            <a:ext cx="201613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4" name="Straight Arrow Connector 83"/>
          <p:cNvCxnSpPr>
            <a:cxnSpLocks noChangeShapeType="1"/>
          </p:cNvCxnSpPr>
          <p:nvPr/>
        </p:nvCxnSpPr>
        <p:spPr bwMode="auto">
          <a:xfrm rot="10800000">
            <a:off x="6648450" y="976313"/>
            <a:ext cx="252413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6679" name="TextBox 86"/>
          <p:cNvSpPr txBox="1">
            <a:spLocks noChangeArrowheads="1"/>
          </p:cNvSpPr>
          <p:nvPr/>
        </p:nvSpPr>
        <p:spPr bwMode="auto">
          <a:xfrm>
            <a:off x="1798638" y="5789613"/>
            <a:ext cx="19669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PK  -            +</a:t>
            </a:r>
          </a:p>
        </p:txBody>
      </p:sp>
      <p:sp>
        <p:nvSpPr>
          <p:cNvPr id="26680" name="TextBox 87"/>
          <p:cNvSpPr txBox="1">
            <a:spLocks noChangeArrowheads="1"/>
          </p:cNvSpPr>
          <p:nvPr/>
        </p:nvSpPr>
        <p:spPr bwMode="auto">
          <a:xfrm>
            <a:off x="4465638" y="5767388"/>
            <a:ext cx="1966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PK  -            +</a:t>
            </a:r>
          </a:p>
        </p:txBody>
      </p:sp>
      <p:sp>
        <p:nvSpPr>
          <p:cNvPr id="26681" name="TextBox 88"/>
          <p:cNvSpPr txBox="1">
            <a:spLocks noChangeArrowheads="1"/>
          </p:cNvSpPr>
          <p:nvPr/>
        </p:nvSpPr>
        <p:spPr bwMode="auto">
          <a:xfrm>
            <a:off x="349250" y="5608638"/>
            <a:ext cx="16843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SDS-PAGE</a:t>
            </a:r>
          </a:p>
          <a:p>
            <a:r>
              <a:rPr lang="en-US">
                <a:solidFill>
                  <a:srgbClr val="FFFFFF"/>
                </a:solidFill>
              </a:rPr>
              <a:t>Gel</a:t>
            </a:r>
          </a:p>
        </p:txBody>
      </p:sp>
      <p:sp>
        <p:nvSpPr>
          <p:cNvPr id="26682" name="TextBox 96"/>
          <p:cNvSpPr txBox="1">
            <a:spLocks noChangeArrowheads="1"/>
          </p:cNvSpPr>
          <p:nvPr/>
        </p:nvSpPr>
        <p:spPr bwMode="auto">
          <a:xfrm>
            <a:off x="2730500" y="10795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Assay for Membrane Protein Insertion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14375" y="1976438"/>
          <a:ext cx="8972550" cy="2824162"/>
        </p:xfrm>
        <a:graphic>
          <a:graphicData uri="http://schemas.openxmlformats.org/presentationml/2006/ole">
            <p:oleObj spid="_x0000_s27650" name="Image" r:id="rId3" imgW="7568254" imgH="2679365" progId="">
              <p:embed/>
            </p:oleObj>
          </a:graphicData>
        </a:graphic>
      </p:graphicFrame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942975" y="533400"/>
            <a:ext cx="8486775" cy="9461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800" dirty="0">
                <a:solidFill>
                  <a:srgbClr val="000066"/>
                </a:solidFill>
                <a:latin typeface="Verdana" charset="0"/>
                <a:cs typeface="Arial" charset="0"/>
              </a:rPr>
              <a:t>Effect of </a:t>
            </a:r>
            <a:r>
              <a:rPr lang="en-US" altLang="ko-KR" sz="2800" i="1" dirty="0" err="1">
                <a:solidFill>
                  <a:srgbClr val="000066"/>
                </a:solidFill>
                <a:latin typeface="Verdana" charset="0"/>
                <a:cs typeface="Arial" charset="0"/>
              </a:rPr>
              <a:t>YidC</a:t>
            </a:r>
            <a:r>
              <a:rPr lang="en-US" altLang="ko-KR" sz="2800" dirty="0">
                <a:solidFill>
                  <a:srgbClr val="000066"/>
                </a:solidFill>
                <a:latin typeface="Verdana" charset="0"/>
                <a:cs typeface="Arial" charset="0"/>
              </a:rPr>
              <a:t> depletion on</a:t>
            </a:r>
            <a:r>
              <a:rPr lang="en-US" altLang="ko-KR" sz="2800" dirty="0" smtClean="0">
                <a:solidFill>
                  <a:srgbClr val="000066"/>
                </a:solidFill>
                <a:latin typeface="Verdana" charset="0"/>
                <a:cs typeface="Arial" charset="0"/>
              </a:rPr>
              <a:t> Membrane </a:t>
            </a:r>
            <a:r>
              <a:rPr lang="en-US" altLang="ko-KR" sz="2800" dirty="0">
                <a:solidFill>
                  <a:srgbClr val="000066"/>
                </a:solidFill>
                <a:latin typeface="Verdana" charset="0"/>
                <a:cs typeface="Arial" charset="0"/>
              </a:rPr>
              <a:t>Insertion</a:t>
            </a:r>
          </a:p>
        </p:txBody>
      </p:sp>
      <p:pic>
        <p:nvPicPr>
          <p:cNvPr id="27652" name="Picture 7" descr="Ohio%20State%20University%2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91200"/>
            <a:ext cx="942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4"/>
          <p:cNvSpPr>
            <a:spLocks noChangeShapeType="1"/>
          </p:cNvSpPr>
          <p:nvPr/>
        </p:nvSpPr>
        <p:spPr bwMode="auto">
          <a:xfrm>
            <a:off x="5057775" y="1219200"/>
            <a:ext cx="0" cy="44958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Line 5"/>
          <p:cNvSpPr>
            <a:spLocks noChangeShapeType="1"/>
          </p:cNvSpPr>
          <p:nvPr/>
        </p:nvSpPr>
        <p:spPr bwMode="auto">
          <a:xfrm>
            <a:off x="2257425" y="3352800"/>
            <a:ext cx="5572125" cy="1588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Oval 8"/>
          <p:cNvSpPr>
            <a:spLocks noChangeArrowheads="1"/>
          </p:cNvSpPr>
          <p:nvPr/>
        </p:nvSpPr>
        <p:spPr bwMode="auto">
          <a:xfrm>
            <a:off x="3429000" y="1981200"/>
            <a:ext cx="3257550" cy="2667000"/>
          </a:xfrm>
          <a:prstGeom prst="ellipse">
            <a:avLst/>
          </a:prstGeom>
          <a:gradFill rotWithShape="0">
            <a:gsLst>
              <a:gs pos="0">
                <a:srgbClr val="FFEBFA"/>
              </a:gs>
              <a:gs pos="14999">
                <a:srgbClr val="C4D6EB"/>
              </a:gs>
              <a:gs pos="30000">
                <a:srgbClr val="85C2FF"/>
              </a:gs>
              <a:gs pos="50000">
                <a:srgbClr val="5E9EFF"/>
              </a:gs>
              <a:gs pos="70000">
                <a:srgbClr val="85C2FF"/>
              </a:gs>
              <a:gs pos="85001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3486150" y="2849563"/>
            <a:ext cx="3086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Arial" charset="0"/>
              </a:rPr>
              <a:t>YidC</a:t>
            </a:r>
          </a:p>
        </p:txBody>
      </p:sp>
      <p:sp>
        <p:nvSpPr>
          <p:cNvPr id="32774" name="Text Box 11"/>
          <p:cNvSpPr txBox="1">
            <a:spLocks noChangeArrowheads="1"/>
          </p:cNvSpPr>
          <p:nvPr/>
        </p:nvSpPr>
        <p:spPr bwMode="auto">
          <a:xfrm>
            <a:off x="4000500" y="457200"/>
            <a:ext cx="2286000" cy="1200328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rgbClr val="003300"/>
                </a:solidFill>
                <a:latin typeface="Arial" charset="0"/>
              </a:rPr>
              <a:t>YidC</a:t>
            </a:r>
            <a:r>
              <a:rPr lang="en-US" dirty="0" smtClean="0">
                <a:solidFill>
                  <a:srgbClr val="003300"/>
                </a:solidFill>
                <a:latin typeface="Arial" charset="0"/>
              </a:rPr>
              <a:t> substrate determinants</a:t>
            </a:r>
            <a:endParaRPr lang="en-US" sz="2000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32775" name="Text Box 15"/>
          <p:cNvSpPr txBox="1">
            <a:spLocks noChangeArrowheads="1"/>
          </p:cNvSpPr>
          <p:nvPr/>
        </p:nvSpPr>
        <p:spPr bwMode="auto">
          <a:xfrm>
            <a:off x="7458075" y="2762250"/>
            <a:ext cx="2486025" cy="120015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  <a:latin typeface="Arial" charset="0"/>
              </a:rPr>
              <a:t>YidC function: as a foldase or insertase</a:t>
            </a:r>
            <a:endParaRPr lang="en-US" sz="200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32776" name="Text Box 16"/>
          <p:cNvSpPr txBox="1">
            <a:spLocks noChangeArrowheads="1"/>
          </p:cNvSpPr>
          <p:nvPr/>
        </p:nvSpPr>
        <p:spPr bwMode="auto">
          <a:xfrm>
            <a:off x="3429000" y="5410200"/>
            <a:ext cx="3343275" cy="1384995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3300"/>
                </a:solidFill>
                <a:latin typeface="Arial" charset="0"/>
              </a:rPr>
              <a:t>Structure 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3300"/>
                </a:solidFill>
                <a:latin typeface="Arial" charset="0"/>
              </a:rPr>
              <a:t>The Border region and TM organization</a:t>
            </a:r>
            <a:endParaRPr lang="en-US" sz="2000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32777" name="Text Box 17"/>
          <p:cNvSpPr txBox="1">
            <a:spLocks noChangeArrowheads="1"/>
          </p:cNvSpPr>
          <p:nvPr/>
        </p:nvSpPr>
        <p:spPr bwMode="auto">
          <a:xfrm>
            <a:off x="152400" y="2590800"/>
            <a:ext cx="2628900" cy="1938992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3300"/>
                </a:solidFill>
                <a:latin typeface="Arial" charset="0"/>
              </a:rPr>
              <a:t>Function in inserting </a:t>
            </a:r>
            <a:r>
              <a:rPr lang="en-US" dirty="0" err="1" smtClean="0">
                <a:solidFill>
                  <a:srgbClr val="003300"/>
                </a:solidFill>
                <a:latin typeface="Arial" charset="0"/>
              </a:rPr>
              <a:t>multispanning</a:t>
            </a:r>
            <a:r>
              <a:rPr lang="en-US" dirty="0" smtClean="0">
                <a:solidFill>
                  <a:srgbClr val="003300"/>
                </a:solidFill>
                <a:latin typeface="Arial" charset="0"/>
              </a:rPr>
              <a:t> membrane proteins</a:t>
            </a:r>
            <a:endParaRPr lang="en-US" sz="2000" dirty="0">
              <a:solidFill>
                <a:srgbClr val="00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151688" y="1468438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periplasm</a:t>
            </a:r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971550" y="2236788"/>
            <a:ext cx="7200900" cy="431800"/>
          </a:xfrm>
          <a:custGeom>
            <a:avLst/>
            <a:gdLst>
              <a:gd name="T0" fmla="*/ 0 w 4072"/>
              <a:gd name="T1" fmla="*/ 2147483647 h 433"/>
              <a:gd name="T2" fmla="*/ 2147483647 w 4072"/>
              <a:gd name="T3" fmla="*/ 2147483647 h 433"/>
              <a:gd name="T4" fmla="*/ 2147483647 w 4072"/>
              <a:gd name="T5" fmla="*/ 2147483647 h 433"/>
              <a:gd name="T6" fmla="*/ 2147483647 w 4072"/>
              <a:gd name="T7" fmla="*/ 2147483647 h 433"/>
              <a:gd name="T8" fmla="*/ 2147483647 w 4072"/>
              <a:gd name="T9" fmla="*/ 2147483647 h 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72"/>
              <a:gd name="T16" fmla="*/ 0 h 433"/>
              <a:gd name="T17" fmla="*/ 4072 w 4072"/>
              <a:gd name="T18" fmla="*/ 433 h 4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72" h="433">
                <a:moveTo>
                  <a:pt x="0" y="433"/>
                </a:moveTo>
                <a:cubicBezTo>
                  <a:pt x="151" y="380"/>
                  <a:pt x="561" y="185"/>
                  <a:pt x="904" y="113"/>
                </a:cubicBezTo>
                <a:cubicBezTo>
                  <a:pt x="1247" y="41"/>
                  <a:pt x="1671" y="0"/>
                  <a:pt x="2056" y="1"/>
                </a:cubicBezTo>
                <a:cubicBezTo>
                  <a:pt x="2435" y="9"/>
                  <a:pt x="2880" y="62"/>
                  <a:pt x="3216" y="121"/>
                </a:cubicBezTo>
                <a:cubicBezTo>
                  <a:pt x="3552" y="180"/>
                  <a:pt x="3894" y="305"/>
                  <a:pt x="4072" y="353"/>
                </a:cubicBezTo>
              </a:path>
            </a:pathLst>
          </a:custGeom>
          <a:noFill/>
          <a:ln w="1016000">
            <a:solidFill>
              <a:srgbClr val="DDDDD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1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21090024">
            <a:off x="2736850" y="1620838"/>
            <a:ext cx="269875" cy="150018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1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 rot="450024">
            <a:off x="3948113" y="1038225"/>
            <a:ext cx="796925" cy="590550"/>
            <a:chOff x="2104" y="3440"/>
            <a:chExt cx="284" cy="208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104" y="3440"/>
              <a:ext cx="152" cy="208"/>
            </a:xfrm>
            <a:custGeom>
              <a:avLst/>
              <a:gdLst>
                <a:gd name="T0" fmla="*/ 56 w 152"/>
                <a:gd name="T1" fmla="*/ 208 h 208"/>
                <a:gd name="T2" fmla="*/ 8 w 152"/>
                <a:gd name="T3" fmla="*/ 112 h 208"/>
                <a:gd name="T4" fmla="*/ 104 w 152"/>
                <a:gd name="T5" fmla="*/ 16 h 208"/>
                <a:gd name="T6" fmla="*/ 152 w 152"/>
                <a:gd name="T7" fmla="*/ 16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208"/>
                <a:gd name="T14" fmla="*/ 152 w 152"/>
                <a:gd name="T15" fmla="*/ 208 h 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208">
                  <a:moveTo>
                    <a:pt x="56" y="208"/>
                  </a:moveTo>
                  <a:cubicBezTo>
                    <a:pt x="28" y="176"/>
                    <a:pt x="0" y="144"/>
                    <a:pt x="8" y="112"/>
                  </a:cubicBezTo>
                  <a:cubicBezTo>
                    <a:pt x="16" y="80"/>
                    <a:pt x="80" y="32"/>
                    <a:pt x="104" y="16"/>
                  </a:cubicBezTo>
                  <a:cubicBezTo>
                    <a:pt x="128" y="0"/>
                    <a:pt x="140" y="8"/>
                    <a:pt x="152" y="16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252" y="3447"/>
              <a:ext cx="136" cy="165"/>
            </a:xfrm>
            <a:custGeom>
              <a:avLst/>
              <a:gdLst>
                <a:gd name="T0" fmla="*/ 0 w 136"/>
                <a:gd name="T1" fmla="*/ 5 h 165"/>
                <a:gd name="T2" fmla="*/ 52 w 136"/>
                <a:gd name="T3" fmla="*/ 9 h 165"/>
                <a:gd name="T4" fmla="*/ 100 w 136"/>
                <a:gd name="T5" fmla="*/ 57 h 165"/>
                <a:gd name="T6" fmla="*/ 100 w 136"/>
                <a:gd name="T7" fmla="*/ 105 h 165"/>
                <a:gd name="T8" fmla="*/ 136 w 136"/>
                <a:gd name="T9" fmla="*/ 165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65"/>
                <a:gd name="T17" fmla="*/ 136 w 136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65">
                  <a:moveTo>
                    <a:pt x="0" y="5"/>
                  </a:moveTo>
                  <a:cubicBezTo>
                    <a:pt x="9" y="6"/>
                    <a:pt x="35" y="0"/>
                    <a:pt x="52" y="9"/>
                  </a:cubicBezTo>
                  <a:cubicBezTo>
                    <a:pt x="69" y="18"/>
                    <a:pt x="92" y="41"/>
                    <a:pt x="100" y="57"/>
                  </a:cubicBezTo>
                  <a:cubicBezTo>
                    <a:pt x="108" y="73"/>
                    <a:pt x="94" y="87"/>
                    <a:pt x="100" y="105"/>
                  </a:cubicBezTo>
                  <a:cubicBezTo>
                    <a:pt x="106" y="123"/>
                    <a:pt x="129" y="153"/>
                    <a:pt x="136" y="165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8" name="Rectangle 9"/>
          <p:cNvSpPr>
            <a:spLocks noChangeArrowheads="1"/>
          </p:cNvSpPr>
          <p:nvPr/>
        </p:nvSpPr>
        <p:spPr bwMode="auto">
          <a:xfrm rot="21390024">
            <a:off x="3506788" y="1525588"/>
            <a:ext cx="269875" cy="149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1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 rot="21390024">
            <a:off x="3979863" y="1589088"/>
            <a:ext cx="269875" cy="149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1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 rot="90024">
            <a:off x="5627688" y="1611313"/>
            <a:ext cx="268287" cy="149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1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90024">
            <a:off x="4486275" y="1512888"/>
            <a:ext cx="268288" cy="149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1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 rot="90024">
            <a:off x="5038725" y="1547813"/>
            <a:ext cx="269875" cy="15001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1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 rot="21090024">
            <a:off x="5148263" y="1193800"/>
            <a:ext cx="631825" cy="452438"/>
          </a:xfrm>
          <a:custGeom>
            <a:avLst/>
            <a:gdLst>
              <a:gd name="T0" fmla="*/ 0 w 225"/>
              <a:gd name="T1" fmla="*/ 2147483647 h 159"/>
              <a:gd name="T2" fmla="*/ 2147483647 w 225"/>
              <a:gd name="T3" fmla="*/ 2147483647 h 159"/>
              <a:gd name="T4" fmla="*/ 2147483647 w 225"/>
              <a:gd name="T5" fmla="*/ 2147483647 h 159"/>
              <a:gd name="T6" fmla="*/ 2147483647 w 225"/>
              <a:gd name="T7" fmla="*/ 2147483647 h 159"/>
              <a:gd name="T8" fmla="*/ 2147483647 w 225"/>
              <a:gd name="T9" fmla="*/ 2147483647 h 159"/>
              <a:gd name="T10" fmla="*/ 2147483647 w 225"/>
              <a:gd name="T11" fmla="*/ 2147483647 h 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159"/>
              <a:gd name="T20" fmla="*/ 225 w 225"/>
              <a:gd name="T21" fmla="*/ 159 h 1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159">
                <a:moveTo>
                  <a:pt x="0" y="128"/>
                </a:moveTo>
                <a:cubicBezTo>
                  <a:pt x="6" y="92"/>
                  <a:pt x="11" y="56"/>
                  <a:pt x="25" y="35"/>
                </a:cubicBezTo>
                <a:cubicBezTo>
                  <a:pt x="39" y="14"/>
                  <a:pt x="58" y="3"/>
                  <a:pt x="84" y="1"/>
                </a:cubicBezTo>
                <a:cubicBezTo>
                  <a:pt x="109" y="0"/>
                  <a:pt x="153" y="15"/>
                  <a:pt x="176" y="26"/>
                </a:cubicBezTo>
                <a:cubicBezTo>
                  <a:pt x="199" y="37"/>
                  <a:pt x="215" y="45"/>
                  <a:pt x="220" y="67"/>
                </a:cubicBezTo>
                <a:cubicBezTo>
                  <a:pt x="225" y="89"/>
                  <a:pt x="207" y="140"/>
                  <a:pt x="204" y="159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1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 rot="21090024">
            <a:off x="4551363" y="2986088"/>
            <a:ext cx="387350" cy="517525"/>
          </a:xfrm>
          <a:custGeom>
            <a:avLst/>
            <a:gdLst>
              <a:gd name="T0" fmla="*/ 2147483647 w 138"/>
              <a:gd name="T1" fmla="*/ 0 h 182"/>
              <a:gd name="T2" fmla="*/ 2147483647 w 138"/>
              <a:gd name="T3" fmla="*/ 2147483647 h 182"/>
              <a:gd name="T4" fmla="*/ 2147483647 w 138"/>
              <a:gd name="T5" fmla="*/ 2147483647 h 182"/>
              <a:gd name="T6" fmla="*/ 2147483647 w 138"/>
              <a:gd name="T7" fmla="*/ 2147483647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8"/>
              <a:gd name="T13" fmla="*/ 0 h 182"/>
              <a:gd name="T14" fmla="*/ 138 w 138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" h="182">
                <a:moveTo>
                  <a:pt x="47" y="0"/>
                </a:moveTo>
                <a:cubicBezTo>
                  <a:pt x="41" y="18"/>
                  <a:pt x="0" y="79"/>
                  <a:pt x="8" y="108"/>
                </a:cubicBezTo>
                <a:cubicBezTo>
                  <a:pt x="16" y="137"/>
                  <a:pt x="72" y="162"/>
                  <a:pt x="94" y="172"/>
                </a:cubicBezTo>
                <a:cubicBezTo>
                  <a:pt x="116" y="182"/>
                  <a:pt x="129" y="171"/>
                  <a:pt x="138" y="17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1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 rot="21090024">
            <a:off x="4894263" y="3011488"/>
            <a:ext cx="296862" cy="431800"/>
          </a:xfrm>
          <a:custGeom>
            <a:avLst/>
            <a:gdLst>
              <a:gd name="T0" fmla="*/ 0 w 106"/>
              <a:gd name="T1" fmla="*/ 2147483647 h 152"/>
              <a:gd name="T2" fmla="*/ 2147483647 w 106"/>
              <a:gd name="T3" fmla="*/ 2147483647 h 152"/>
              <a:gd name="T4" fmla="*/ 2147483647 w 106"/>
              <a:gd name="T5" fmla="*/ 0 h 152"/>
              <a:gd name="T6" fmla="*/ 0 60000 65536"/>
              <a:gd name="T7" fmla="*/ 0 60000 65536"/>
              <a:gd name="T8" fmla="*/ 0 60000 65536"/>
              <a:gd name="T9" fmla="*/ 0 w 106"/>
              <a:gd name="T10" fmla="*/ 0 h 152"/>
              <a:gd name="T11" fmla="*/ 106 w 106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152">
                <a:moveTo>
                  <a:pt x="0" y="152"/>
                </a:moveTo>
                <a:cubicBezTo>
                  <a:pt x="14" y="147"/>
                  <a:pt x="72" y="145"/>
                  <a:pt x="89" y="120"/>
                </a:cubicBezTo>
                <a:cubicBezTo>
                  <a:pt x="106" y="95"/>
                  <a:pt x="99" y="25"/>
                  <a:pt x="102" y="0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1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2576513" y="333375"/>
            <a:ext cx="1082675" cy="1243013"/>
            <a:chOff x="1623" y="740"/>
            <a:chExt cx="682" cy="888"/>
          </a:xfrm>
        </p:grpSpPr>
        <p:sp>
          <p:nvSpPr>
            <p:cNvPr id="17" name="Freeform 4"/>
            <p:cNvSpPr>
              <a:spLocks/>
            </p:cNvSpPr>
            <p:nvPr/>
          </p:nvSpPr>
          <p:spPr bwMode="auto">
            <a:xfrm rot="-509976">
              <a:off x="1623" y="740"/>
              <a:ext cx="579" cy="888"/>
            </a:xfrm>
            <a:custGeom>
              <a:avLst/>
              <a:gdLst>
                <a:gd name="T0" fmla="*/ 2147483647 w 328"/>
                <a:gd name="T1" fmla="*/ 2147483647 h 496"/>
                <a:gd name="T2" fmla="*/ 2147483647 w 328"/>
                <a:gd name="T3" fmla="*/ 2147483647 h 496"/>
                <a:gd name="T4" fmla="*/ 2147483647 w 328"/>
                <a:gd name="T5" fmla="*/ 2147483647 h 496"/>
                <a:gd name="T6" fmla="*/ 2147483647 w 328"/>
                <a:gd name="T7" fmla="*/ 2147483647 h 496"/>
                <a:gd name="T8" fmla="*/ 2147483647 w 328"/>
                <a:gd name="T9" fmla="*/ 2147483647 h 496"/>
                <a:gd name="T10" fmla="*/ 2147483647 w 328"/>
                <a:gd name="T11" fmla="*/ 2147483647 h 496"/>
                <a:gd name="T12" fmla="*/ 2147483647 w 328"/>
                <a:gd name="T13" fmla="*/ 2147483647 h 496"/>
                <a:gd name="T14" fmla="*/ 2147483647 w 328"/>
                <a:gd name="T15" fmla="*/ 2147483647 h 496"/>
                <a:gd name="T16" fmla="*/ 2147483647 w 328"/>
                <a:gd name="T17" fmla="*/ 2147483647 h 496"/>
                <a:gd name="T18" fmla="*/ 2147483647 w 328"/>
                <a:gd name="T19" fmla="*/ 2147483647 h 496"/>
                <a:gd name="T20" fmla="*/ 2147483647 w 328"/>
                <a:gd name="T21" fmla="*/ 2147483647 h 496"/>
                <a:gd name="T22" fmla="*/ 2147483647 w 328"/>
                <a:gd name="T23" fmla="*/ 2147483647 h 496"/>
                <a:gd name="T24" fmla="*/ 2147483647 w 328"/>
                <a:gd name="T25" fmla="*/ 2147483647 h 496"/>
                <a:gd name="T26" fmla="*/ 2147483647 w 328"/>
                <a:gd name="T27" fmla="*/ 2147483647 h 496"/>
                <a:gd name="T28" fmla="*/ 2147483647 w 328"/>
                <a:gd name="T29" fmla="*/ 2147483647 h 496"/>
                <a:gd name="T30" fmla="*/ 2147483647 w 328"/>
                <a:gd name="T31" fmla="*/ 2147483647 h 496"/>
                <a:gd name="T32" fmla="*/ 2147483647 w 328"/>
                <a:gd name="T33" fmla="*/ 2147483647 h 496"/>
                <a:gd name="T34" fmla="*/ 2147483647 w 328"/>
                <a:gd name="T35" fmla="*/ 2147483647 h 496"/>
                <a:gd name="T36" fmla="*/ 2147483647 w 328"/>
                <a:gd name="T37" fmla="*/ 2147483647 h 496"/>
                <a:gd name="T38" fmla="*/ 2147483647 w 328"/>
                <a:gd name="T39" fmla="*/ 2147483647 h 496"/>
                <a:gd name="T40" fmla="*/ 2147483647 w 328"/>
                <a:gd name="T41" fmla="*/ 2147483647 h 496"/>
                <a:gd name="T42" fmla="*/ 2147483647 w 328"/>
                <a:gd name="T43" fmla="*/ 2147483647 h 496"/>
                <a:gd name="T44" fmla="*/ 2147483647 w 328"/>
                <a:gd name="T45" fmla="*/ 2147483647 h 496"/>
                <a:gd name="T46" fmla="*/ 2147483647 w 328"/>
                <a:gd name="T47" fmla="*/ 2147483647 h 496"/>
                <a:gd name="T48" fmla="*/ 2147483647 w 328"/>
                <a:gd name="T49" fmla="*/ 2147483647 h 496"/>
                <a:gd name="T50" fmla="*/ 2147483647 w 328"/>
                <a:gd name="T51" fmla="*/ 2147483647 h 496"/>
                <a:gd name="T52" fmla="*/ 2147483647 w 328"/>
                <a:gd name="T53" fmla="*/ 2147483647 h 496"/>
                <a:gd name="T54" fmla="*/ 2147483647 w 328"/>
                <a:gd name="T55" fmla="*/ 2147483647 h 496"/>
                <a:gd name="T56" fmla="*/ 2147483647 w 328"/>
                <a:gd name="T57" fmla="*/ 2147483647 h 4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8"/>
                <a:gd name="T88" fmla="*/ 0 h 496"/>
                <a:gd name="T89" fmla="*/ 328 w 328"/>
                <a:gd name="T90" fmla="*/ 496 h 4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8" h="496">
                  <a:moveTo>
                    <a:pt x="312" y="352"/>
                  </a:moveTo>
                  <a:cubicBezTo>
                    <a:pt x="272" y="340"/>
                    <a:pt x="232" y="328"/>
                    <a:pt x="216" y="304"/>
                  </a:cubicBezTo>
                  <a:cubicBezTo>
                    <a:pt x="200" y="280"/>
                    <a:pt x="200" y="224"/>
                    <a:pt x="216" y="208"/>
                  </a:cubicBezTo>
                  <a:cubicBezTo>
                    <a:pt x="232" y="192"/>
                    <a:pt x="296" y="200"/>
                    <a:pt x="312" y="208"/>
                  </a:cubicBezTo>
                  <a:cubicBezTo>
                    <a:pt x="328" y="216"/>
                    <a:pt x="320" y="240"/>
                    <a:pt x="312" y="256"/>
                  </a:cubicBezTo>
                  <a:cubicBezTo>
                    <a:pt x="304" y="272"/>
                    <a:pt x="296" y="296"/>
                    <a:pt x="264" y="304"/>
                  </a:cubicBezTo>
                  <a:cubicBezTo>
                    <a:pt x="232" y="312"/>
                    <a:pt x="152" y="312"/>
                    <a:pt x="120" y="304"/>
                  </a:cubicBezTo>
                  <a:cubicBezTo>
                    <a:pt x="88" y="296"/>
                    <a:pt x="80" y="272"/>
                    <a:pt x="72" y="256"/>
                  </a:cubicBezTo>
                  <a:cubicBezTo>
                    <a:pt x="64" y="240"/>
                    <a:pt x="64" y="232"/>
                    <a:pt x="72" y="208"/>
                  </a:cubicBezTo>
                  <a:cubicBezTo>
                    <a:pt x="80" y="184"/>
                    <a:pt x="88" y="128"/>
                    <a:pt x="120" y="112"/>
                  </a:cubicBezTo>
                  <a:cubicBezTo>
                    <a:pt x="152" y="96"/>
                    <a:pt x="232" y="104"/>
                    <a:pt x="264" y="112"/>
                  </a:cubicBezTo>
                  <a:cubicBezTo>
                    <a:pt x="296" y="120"/>
                    <a:pt x="312" y="136"/>
                    <a:pt x="312" y="160"/>
                  </a:cubicBezTo>
                  <a:cubicBezTo>
                    <a:pt x="312" y="184"/>
                    <a:pt x="288" y="240"/>
                    <a:pt x="264" y="256"/>
                  </a:cubicBezTo>
                  <a:cubicBezTo>
                    <a:pt x="240" y="272"/>
                    <a:pt x="208" y="264"/>
                    <a:pt x="168" y="256"/>
                  </a:cubicBezTo>
                  <a:cubicBezTo>
                    <a:pt x="128" y="248"/>
                    <a:pt x="48" y="232"/>
                    <a:pt x="24" y="208"/>
                  </a:cubicBezTo>
                  <a:cubicBezTo>
                    <a:pt x="0" y="184"/>
                    <a:pt x="8" y="144"/>
                    <a:pt x="24" y="112"/>
                  </a:cubicBezTo>
                  <a:cubicBezTo>
                    <a:pt x="40" y="80"/>
                    <a:pt x="80" y="32"/>
                    <a:pt x="120" y="16"/>
                  </a:cubicBezTo>
                  <a:cubicBezTo>
                    <a:pt x="160" y="0"/>
                    <a:pt x="240" y="0"/>
                    <a:pt x="264" y="16"/>
                  </a:cubicBezTo>
                  <a:cubicBezTo>
                    <a:pt x="288" y="32"/>
                    <a:pt x="272" y="80"/>
                    <a:pt x="264" y="112"/>
                  </a:cubicBezTo>
                  <a:cubicBezTo>
                    <a:pt x="256" y="144"/>
                    <a:pt x="232" y="184"/>
                    <a:pt x="216" y="208"/>
                  </a:cubicBezTo>
                  <a:cubicBezTo>
                    <a:pt x="200" y="232"/>
                    <a:pt x="176" y="240"/>
                    <a:pt x="168" y="256"/>
                  </a:cubicBezTo>
                  <a:cubicBezTo>
                    <a:pt x="160" y="272"/>
                    <a:pt x="160" y="288"/>
                    <a:pt x="168" y="304"/>
                  </a:cubicBezTo>
                  <a:cubicBezTo>
                    <a:pt x="176" y="320"/>
                    <a:pt x="216" y="336"/>
                    <a:pt x="216" y="352"/>
                  </a:cubicBezTo>
                  <a:cubicBezTo>
                    <a:pt x="216" y="368"/>
                    <a:pt x="184" y="400"/>
                    <a:pt x="168" y="400"/>
                  </a:cubicBezTo>
                  <a:cubicBezTo>
                    <a:pt x="152" y="400"/>
                    <a:pt x="136" y="368"/>
                    <a:pt x="120" y="352"/>
                  </a:cubicBezTo>
                  <a:cubicBezTo>
                    <a:pt x="104" y="336"/>
                    <a:pt x="88" y="312"/>
                    <a:pt x="72" y="304"/>
                  </a:cubicBezTo>
                  <a:cubicBezTo>
                    <a:pt x="56" y="296"/>
                    <a:pt x="32" y="288"/>
                    <a:pt x="24" y="304"/>
                  </a:cubicBezTo>
                  <a:cubicBezTo>
                    <a:pt x="16" y="320"/>
                    <a:pt x="24" y="368"/>
                    <a:pt x="24" y="400"/>
                  </a:cubicBezTo>
                  <a:cubicBezTo>
                    <a:pt x="24" y="432"/>
                    <a:pt x="24" y="464"/>
                    <a:pt x="24" y="496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rot="-509976">
              <a:off x="2200" y="1308"/>
              <a:ext cx="105" cy="286"/>
            </a:xfrm>
            <a:custGeom>
              <a:avLst/>
              <a:gdLst>
                <a:gd name="T0" fmla="*/ 2147483647 w 59"/>
                <a:gd name="T1" fmla="*/ 2147483647 h 160"/>
                <a:gd name="T2" fmla="*/ 2147483647 w 59"/>
                <a:gd name="T3" fmla="*/ 2147483647 h 160"/>
                <a:gd name="T4" fmla="*/ 2147483647 w 59"/>
                <a:gd name="T5" fmla="*/ 2147483647 h 160"/>
                <a:gd name="T6" fmla="*/ 2147483647 w 59"/>
                <a:gd name="T7" fmla="*/ 2147483647 h 160"/>
                <a:gd name="T8" fmla="*/ 2147483647 w 59"/>
                <a:gd name="T9" fmla="*/ 2147483647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160"/>
                <a:gd name="T17" fmla="*/ 59 w 59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160">
                  <a:moveTo>
                    <a:pt x="3" y="8"/>
                  </a:moveTo>
                  <a:cubicBezTo>
                    <a:pt x="23" y="4"/>
                    <a:pt x="43" y="0"/>
                    <a:pt x="51" y="8"/>
                  </a:cubicBezTo>
                  <a:cubicBezTo>
                    <a:pt x="59" y="16"/>
                    <a:pt x="59" y="40"/>
                    <a:pt x="51" y="56"/>
                  </a:cubicBezTo>
                  <a:cubicBezTo>
                    <a:pt x="43" y="72"/>
                    <a:pt x="6" y="87"/>
                    <a:pt x="3" y="104"/>
                  </a:cubicBezTo>
                  <a:cubicBezTo>
                    <a:pt x="0" y="121"/>
                    <a:pt x="25" y="148"/>
                    <a:pt x="31" y="160"/>
                  </a:cubicBezTo>
                </a:path>
              </a:pathLst>
            </a:cu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19" name="Freeform 18"/>
          <p:cNvSpPr>
            <a:spLocks/>
          </p:cNvSpPr>
          <p:nvPr/>
        </p:nvSpPr>
        <p:spPr bwMode="auto">
          <a:xfrm rot="21090024">
            <a:off x="2598738" y="3140075"/>
            <a:ext cx="427037" cy="409575"/>
          </a:xfrm>
          <a:custGeom>
            <a:avLst/>
            <a:gdLst>
              <a:gd name="T0" fmla="*/ 2147483647 w 152"/>
              <a:gd name="T1" fmla="*/ 0 h 144"/>
              <a:gd name="T2" fmla="*/ 2147483647 w 152"/>
              <a:gd name="T3" fmla="*/ 2147483647 h 144"/>
              <a:gd name="T4" fmla="*/ 2147483647 w 152"/>
              <a:gd name="T5" fmla="*/ 2147483647 h 144"/>
              <a:gd name="T6" fmla="*/ 2147483647 w 152"/>
              <a:gd name="T7" fmla="*/ 2147483647 h 144"/>
              <a:gd name="T8" fmla="*/ 0 w 152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44"/>
              <a:gd name="T17" fmla="*/ 152 w 152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44">
                <a:moveTo>
                  <a:pt x="144" y="0"/>
                </a:moveTo>
                <a:cubicBezTo>
                  <a:pt x="148" y="16"/>
                  <a:pt x="152" y="32"/>
                  <a:pt x="144" y="48"/>
                </a:cubicBezTo>
                <a:cubicBezTo>
                  <a:pt x="136" y="64"/>
                  <a:pt x="112" y="88"/>
                  <a:pt x="96" y="96"/>
                </a:cubicBezTo>
                <a:cubicBezTo>
                  <a:pt x="80" y="104"/>
                  <a:pt x="64" y="88"/>
                  <a:pt x="48" y="96"/>
                </a:cubicBezTo>
                <a:cubicBezTo>
                  <a:pt x="32" y="104"/>
                  <a:pt x="8" y="136"/>
                  <a:pt x="0" y="144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1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 rot="21090024">
            <a:off x="5676900" y="3067050"/>
            <a:ext cx="449263" cy="431800"/>
          </a:xfrm>
          <a:custGeom>
            <a:avLst/>
            <a:gdLst>
              <a:gd name="T0" fmla="*/ 2147483647 w 160"/>
              <a:gd name="T1" fmla="*/ 0 h 152"/>
              <a:gd name="T2" fmla="*/ 2147483647 w 160"/>
              <a:gd name="T3" fmla="*/ 2147483647 h 152"/>
              <a:gd name="T4" fmla="*/ 2147483647 w 160"/>
              <a:gd name="T5" fmla="*/ 2147483647 h 152"/>
              <a:gd name="T6" fmla="*/ 2147483647 w 160"/>
              <a:gd name="T7" fmla="*/ 2147483647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160"/>
              <a:gd name="T13" fmla="*/ 0 h 152"/>
              <a:gd name="T14" fmla="*/ 160 w 160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" h="152">
                <a:moveTo>
                  <a:pt x="16" y="0"/>
                </a:moveTo>
                <a:cubicBezTo>
                  <a:pt x="8" y="36"/>
                  <a:pt x="0" y="72"/>
                  <a:pt x="16" y="96"/>
                </a:cubicBezTo>
                <a:cubicBezTo>
                  <a:pt x="32" y="120"/>
                  <a:pt x="88" y="136"/>
                  <a:pt x="112" y="144"/>
                </a:cubicBezTo>
                <a:cubicBezTo>
                  <a:pt x="136" y="152"/>
                  <a:pt x="148" y="148"/>
                  <a:pt x="160" y="144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1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rot="21090024">
            <a:off x="3646488" y="2967038"/>
            <a:ext cx="615950" cy="636587"/>
          </a:xfrm>
          <a:custGeom>
            <a:avLst/>
            <a:gdLst>
              <a:gd name="T0" fmla="*/ 2147483647 w 220"/>
              <a:gd name="T1" fmla="*/ 0 h 224"/>
              <a:gd name="T2" fmla="*/ 2147483647 w 220"/>
              <a:gd name="T3" fmla="*/ 2147483647 h 224"/>
              <a:gd name="T4" fmla="*/ 2147483647 w 220"/>
              <a:gd name="T5" fmla="*/ 2147483647 h 224"/>
              <a:gd name="T6" fmla="*/ 2147483647 w 220"/>
              <a:gd name="T7" fmla="*/ 2147483647 h 224"/>
              <a:gd name="T8" fmla="*/ 2147483647 w 220"/>
              <a:gd name="T9" fmla="*/ 2147483647 h 224"/>
              <a:gd name="T10" fmla="*/ 2147483647 w 220"/>
              <a:gd name="T11" fmla="*/ 2147483647 h 224"/>
              <a:gd name="T12" fmla="*/ 2147483647 w 220"/>
              <a:gd name="T13" fmla="*/ 2147483647 h 224"/>
              <a:gd name="T14" fmla="*/ 2147483647 w 220"/>
              <a:gd name="T15" fmla="*/ 2147483647 h 224"/>
              <a:gd name="T16" fmla="*/ 2147483647 w 220"/>
              <a:gd name="T17" fmla="*/ 2147483647 h 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"/>
              <a:gd name="T28" fmla="*/ 0 h 224"/>
              <a:gd name="T29" fmla="*/ 220 w 220"/>
              <a:gd name="T30" fmla="*/ 224 h 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" h="224">
                <a:moveTo>
                  <a:pt x="20" y="0"/>
                </a:moveTo>
                <a:cubicBezTo>
                  <a:pt x="19" y="17"/>
                  <a:pt x="0" y="78"/>
                  <a:pt x="13" y="107"/>
                </a:cubicBezTo>
                <a:cubicBezTo>
                  <a:pt x="26" y="136"/>
                  <a:pt x="86" y="152"/>
                  <a:pt x="99" y="171"/>
                </a:cubicBezTo>
                <a:cubicBezTo>
                  <a:pt x="112" y="189"/>
                  <a:pt x="100" y="211"/>
                  <a:pt x="91" y="218"/>
                </a:cubicBezTo>
                <a:cubicBezTo>
                  <a:pt x="81" y="224"/>
                  <a:pt x="50" y="219"/>
                  <a:pt x="43" y="210"/>
                </a:cubicBezTo>
                <a:cubicBezTo>
                  <a:pt x="37" y="200"/>
                  <a:pt x="31" y="168"/>
                  <a:pt x="52" y="162"/>
                </a:cubicBezTo>
                <a:cubicBezTo>
                  <a:pt x="72" y="157"/>
                  <a:pt x="136" y="176"/>
                  <a:pt x="163" y="174"/>
                </a:cubicBezTo>
                <a:cubicBezTo>
                  <a:pt x="190" y="172"/>
                  <a:pt x="206" y="163"/>
                  <a:pt x="213" y="146"/>
                </a:cubicBezTo>
                <a:cubicBezTo>
                  <a:pt x="220" y="129"/>
                  <a:pt x="206" y="90"/>
                  <a:pt x="204" y="75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1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rot="21090024">
            <a:off x="4133850" y="2992438"/>
            <a:ext cx="55563" cy="180975"/>
          </a:xfrm>
          <a:custGeom>
            <a:avLst/>
            <a:gdLst>
              <a:gd name="T0" fmla="*/ 2147483647 w 20"/>
              <a:gd name="T1" fmla="*/ 2147483647 h 64"/>
              <a:gd name="T2" fmla="*/ 0 w 20"/>
              <a:gd name="T3" fmla="*/ 0 h 64"/>
              <a:gd name="T4" fmla="*/ 0 60000 65536"/>
              <a:gd name="T5" fmla="*/ 0 60000 65536"/>
              <a:gd name="T6" fmla="*/ 0 w 20"/>
              <a:gd name="T7" fmla="*/ 0 h 64"/>
              <a:gd name="T8" fmla="*/ 20 w 20"/>
              <a:gd name="T9" fmla="*/ 64 h 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64">
                <a:moveTo>
                  <a:pt x="20" y="64"/>
                </a:moveTo>
                <a:cubicBezTo>
                  <a:pt x="17" y="53"/>
                  <a:pt x="4" y="13"/>
                  <a:pt x="0" y="0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1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rot="21090024">
            <a:off x="6170613" y="3424238"/>
            <a:ext cx="157162" cy="295275"/>
          </a:xfrm>
          <a:custGeom>
            <a:avLst/>
            <a:gdLst>
              <a:gd name="T0" fmla="*/ 0 w 56"/>
              <a:gd name="T1" fmla="*/ 2147483647 h 104"/>
              <a:gd name="T2" fmla="*/ 2147483647 w 56"/>
              <a:gd name="T3" fmla="*/ 2147483647 h 104"/>
              <a:gd name="T4" fmla="*/ 2147483647 w 56"/>
              <a:gd name="T5" fmla="*/ 2147483647 h 104"/>
              <a:gd name="T6" fmla="*/ 2147483647 w 56"/>
              <a:gd name="T7" fmla="*/ 2147483647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48" y="40"/>
                  <a:pt x="48" y="56"/>
                </a:cubicBezTo>
                <a:cubicBezTo>
                  <a:pt x="48" y="72"/>
                  <a:pt x="48" y="88"/>
                  <a:pt x="48" y="104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1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279650" y="3101975"/>
            <a:ext cx="420688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rgbClr val="FF0000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L7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473325" y="3749675"/>
            <a:ext cx="431800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chemeClr val="accent2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N6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051050" y="1373188"/>
            <a:ext cx="533400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chemeClr val="accent2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N23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033713" y="1206500"/>
            <a:ext cx="568325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chemeClr val="accent2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I330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917825" y="1223963"/>
            <a:ext cx="623888" cy="5810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de-DE" sz="1600" b="1">
              <a:solidFill>
                <a:srgbClr val="009900"/>
              </a:solidFill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eaLnBrk="0" hangingPunct="0"/>
            <a:r>
              <a:rPr lang="de-DE" sz="1600" b="1">
                <a:solidFill>
                  <a:srgbClr val="FF0000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L340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3059113" y="3389313"/>
            <a:ext cx="635000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rgbClr val="FF0000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Y370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133725" y="3676650"/>
            <a:ext cx="623888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chemeClr val="accent2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L372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914775" y="3989388"/>
            <a:ext cx="623888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chemeClr val="accent2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E415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903663" y="3533775"/>
            <a:ext cx="647700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rgbClr val="FF0000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K416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635375" y="868363"/>
            <a:ext cx="623888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rgbClr val="FF0000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E445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903663" y="604838"/>
            <a:ext cx="635000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chemeClr val="accent2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R447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4500563" y="3389313"/>
            <a:ext cx="647700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rgbClr val="FF0000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K480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419600" y="3773488"/>
            <a:ext cx="601663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chemeClr val="accent2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S482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4067175" y="1228725"/>
            <a:ext cx="635000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rgbClr val="FF0000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Y465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5056188" y="3965575"/>
            <a:ext cx="647700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chemeClr val="accent2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K493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5032375" y="3460750"/>
            <a:ext cx="681038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rgbClr val="FF0000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M495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4643438" y="1036638"/>
            <a:ext cx="612775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rgbClr val="FF0000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F509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5283200" y="820738"/>
            <a:ext cx="612775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rgbClr val="FF0000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P510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651500" y="3749675"/>
            <a:ext cx="623888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chemeClr val="accent2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E536</a:t>
            </a: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6013450" y="2908300"/>
            <a:ext cx="623888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1600" b="1">
                <a:solidFill>
                  <a:srgbClr val="FF0000"/>
                </a:solidFill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L535</a:t>
            </a: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V="1">
            <a:off x="2700338" y="3028950"/>
            <a:ext cx="21590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2601913" y="1517650"/>
            <a:ext cx="1444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V="1">
            <a:off x="3419475" y="2884488"/>
            <a:ext cx="21590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V="1">
            <a:off x="4067175" y="2957513"/>
            <a:ext cx="73025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>
            <a:off x="2700338" y="3244850"/>
            <a:ext cx="287337" cy="5762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3660775" y="3173413"/>
            <a:ext cx="0" cy="503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 flipV="1">
            <a:off x="4643438" y="295751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H="1" flipV="1">
            <a:off x="5148263" y="2957513"/>
            <a:ext cx="144462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 flipH="1">
            <a:off x="5783263" y="3067050"/>
            <a:ext cx="288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 flipH="1" flipV="1">
            <a:off x="5686425" y="3244850"/>
            <a:ext cx="71438" cy="5048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4572000" y="3173413"/>
            <a:ext cx="0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 flipH="1" flipV="1">
            <a:off x="5160963" y="3279775"/>
            <a:ext cx="71437" cy="7191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3851275" y="1157288"/>
            <a:ext cx="144463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4356100" y="1517650"/>
            <a:ext cx="215900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>
            <a:off x="4932363" y="1301750"/>
            <a:ext cx="287337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5435600" y="1084263"/>
            <a:ext cx="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3492500" y="1660525"/>
            <a:ext cx="714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H="1">
            <a:off x="3995738" y="868363"/>
            <a:ext cx="71437" cy="5048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V="1">
            <a:off x="4152900" y="3206750"/>
            <a:ext cx="71438" cy="792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extBox 61"/>
          <p:cNvSpPr txBox="1">
            <a:spLocks noChangeArrowheads="1"/>
          </p:cNvSpPr>
          <p:nvPr/>
        </p:nvSpPr>
        <p:spPr bwMode="auto">
          <a:xfrm>
            <a:off x="5867400" y="476250"/>
            <a:ext cx="316865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b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Defining the Aqueous/ Transmembrane border regions</a:t>
            </a:r>
          </a:p>
        </p:txBody>
      </p:sp>
      <p:sp>
        <p:nvSpPr>
          <p:cNvPr id="64" name="Text Box 65"/>
          <p:cNvSpPr txBox="1">
            <a:spLocks noChangeArrowheads="1"/>
          </p:cNvSpPr>
          <p:nvPr/>
        </p:nvSpPr>
        <p:spPr bwMode="auto">
          <a:xfrm>
            <a:off x="34925" y="58738"/>
            <a:ext cx="244951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/>
              <a:t>Undergraduate Projects</a:t>
            </a:r>
          </a:p>
        </p:txBody>
      </p:sp>
      <p:sp>
        <p:nvSpPr>
          <p:cNvPr id="65" name="Text Box 66"/>
          <p:cNvSpPr txBox="1">
            <a:spLocks noChangeArrowheads="1"/>
          </p:cNvSpPr>
          <p:nvPr/>
        </p:nvSpPr>
        <p:spPr bwMode="auto">
          <a:xfrm>
            <a:off x="107950" y="796925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/>
              <a:t>Kelsey Kerton</a:t>
            </a:r>
          </a:p>
        </p:txBody>
      </p:sp>
      <p:pic>
        <p:nvPicPr>
          <p:cNvPr id="66" name="Picture 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230313"/>
            <a:ext cx="7429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ext Box 68"/>
          <p:cNvSpPr txBox="1">
            <a:spLocks noChangeArrowheads="1"/>
          </p:cNvSpPr>
          <p:nvPr/>
        </p:nvSpPr>
        <p:spPr bwMode="auto">
          <a:xfrm>
            <a:off x="107950" y="3581400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dirty="0"/>
              <a:t>Abdul </a:t>
            </a:r>
            <a:r>
              <a:rPr lang="en-US" altLang="zh-CN" dirty="0" err="1"/>
              <a:t>Wasey</a:t>
            </a:r>
            <a:endParaRPr lang="en-US" altLang="zh-CN" dirty="0"/>
          </a:p>
        </p:txBody>
      </p:sp>
      <p:pic>
        <p:nvPicPr>
          <p:cNvPr id="68" name="Picture 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6687" y="5084763"/>
            <a:ext cx="19431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9" name="Object 71"/>
          <p:cNvGraphicFramePr>
            <a:graphicFrameLocks noChangeAspect="1"/>
          </p:cNvGraphicFramePr>
          <p:nvPr/>
        </p:nvGraphicFramePr>
        <p:xfrm>
          <a:off x="5010150" y="5106988"/>
          <a:ext cx="1985962" cy="1668462"/>
        </p:xfrm>
        <a:graphic>
          <a:graphicData uri="http://schemas.openxmlformats.org/presentationml/2006/ole">
            <p:oleObj spid="_x0000_s37890" name="Image" r:id="rId6" imgW="3263492" imgH="2742857" progId="">
              <p:embed/>
            </p:oleObj>
          </a:graphicData>
        </a:graphic>
      </p:graphicFrame>
      <p:graphicFrame>
        <p:nvGraphicFramePr>
          <p:cNvPr id="70" name="Object 72"/>
          <p:cNvGraphicFramePr>
            <a:graphicFrameLocks noChangeAspect="1"/>
          </p:cNvGraphicFramePr>
          <p:nvPr/>
        </p:nvGraphicFramePr>
        <p:xfrm>
          <a:off x="7315200" y="5118100"/>
          <a:ext cx="1943100" cy="1671638"/>
        </p:xfrm>
        <a:graphic>
          <a:graphicData uri="http://schemas.openxmlformats.org/presentationml/2006/ole">
            <p:oleObj spid="_x0000_s37891" name="Image" r:id="rId7" imgW="3263492" imgH="2806349" progId="">
              <p:embed/>
            </p:oleObj>
          </a:graphicData>
        </a:graphic>
      </p:graphicFrame>
      <p:sp>
        <p:nvSpPr>
          <p:cNvPr id="71" name="Text Box 73"/>
          <p:cNvSpPr txBox="1">
            <a:spLocks noChangeArrowheads="1"/>
          </p:cNvSpPr>
          <p:nvPr/>
        </p:nvSpPr>
        <p:spPr bwMode="auto">
          <a:xfrm>
            <a:off x="2901950" y="47244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/>
              <a:t>Spontaneous</a:t>
            </a:r>
          </a:p>
        </p:txBody>
      </p:sp>
      <p:sp>
        <p:nvSpPr>
          <p:cNvPr id="72" name="Text Box 74"/>
          <p:cNvSpPr txBox="1">
            <a:spLocks noChangeArrowheads="1"/>
          </p:cNvSpPr>
          <p:nvPr/>
        </p:nvSpPr>
        <p:spPr bwMode="auto">
          <a:xfrm>
            <a:off x="5432425" y="4724400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/>
              <a:t>YidC only</a:t>
            </a:r>
          </a:p>
        </p:txBody>
      </p:sp>
      <p:sp>
        <p:nvSpPr>
          <p:cNvPr id="73" name="Text Box 75"/>
          <p:cNvSpPr txBox="1">
            <a:spLocks noChangeArrowheads="1"/>
          </p:cNvSpPr>
          <p:nvPr/>
        </p:nvSpPr>
        <p:spPr bwMode="auto">
          <a:xfrm>
            <a:off x="7747000" y="472440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/>
              <a:t>Sec/YidC</a:t>
            </a:r>
          </a:p>
        </p:txBody>
      </p:sp>
      <p:sp>
        <p:nvSpPr>
          <p:cNvPr id="74" name="TextBox 61"/>
          <p:cNvSpPr txBox="1">
            <a:spLocks noChangeArrowheads="1"/>
          </p:cNvSpPr>
          <p:nvPr/>
        </p:nvSpPr>
        <p:spPr bwMode="auto">
          <a:xfrm>
            <a:off x="6805613" y="4235450"/>
            <a:ext cx="2159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b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YidC determinants</a:t>
            </a:r>
          </a:p>
        </p:txBody>
      </p:sp>
      <p:sp>
        <p:nvSpPr>
          <p:cNvPr id="75" name="Rectangle 77"/>
          <p:cNvSpPr>
            <a:spLocks noChangeArrowheads="1"/>
          </p:cNvSpPr>
          <p:nvPr/>
        </p:nvSpPr>
        <p:spPr bwMode="auto">
          <a:xfrm>
            <a:off x="323850" y="4724400"/>
            <a:ext cx="792163" cy="10096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3600" dirty="0"/>
              <a:t>?</a:t>
            </a:r>
          </a:p>
        </p:txBody>
      </p:sp>
      <p:pic>
        <p:nvPicPr>
          <p:cNvPr id="76" name="Picture 75" descr="phot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4648200"/>
            <a:ext cx="2324099" cy="173590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5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533400"/>
            <a:ext cx="9210675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Membrane Proteins</a:t>
            </a:r>
          </a:p>
        </p:txBody>
      </p:sp>
      <p:pic>
        <p:nvPicPr>
          <p:cNvPr id="33796" name="Picture 4" descr="http://csls-text.c.u-tokyo.ac.jp/images/fig/fig05_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505200"/>
            <a:ext cx="5891347" cy="3124200"/>
          </a:xfrm>
          <a:prstGeom prst="rect">
            <a:avLst/>
          </a:prstGeom>
          <a:noFill/>
        </p:spPr>
      </p:pic>
      <p:pic>
        <p:nvPicPr>
          <p:cNvPr id="33794" name="Picture 2" descr="http://www.bio12.com/notes/ch3/Imag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1524000"/>
            <a:ext cx="4191000" cy="274498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762500" y="1524000"/>
            <a:ext cx="529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Significance: 25% of proteins in human cells are membrane proteins; membrane proteins make up more than 50% of the known drug targets</a:t>
            </a:r>
            <a:endParaRPr lang="en-US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2647950" y="4495800"/>
            <a:ext cx="428625" cy="3048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AutoShape 5"/>
          <p:cNvSpPr>
            <a:spLocks noChangeArrowheads="1"/>
          </p:cNvSpPr>
          <p:nvPr/>
        </p:nvSpPr>
        <p:spPr bwMode="auto">
          <a:xfrm rot="3133996">
            <a:off x="4327525" y="3433762"/>
            <a:ext cx="152400" cy="600075"/>
          </a:xfrm>
          <a:prstGeom prst="lightningBolt">
            <a:avLst/>
          </a:prstGeom>
          <a:solidFill>
            <a:srgbClr val="FFFF66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Oval 6"/>
          <p:cNvSpPr>
            <a:spLocks noChangeArrowheads="1"/>
          </p:cNvSpPr>
          <p:nvPr/>
        </p:nvSpPr>
        <p:spPr bwMode="auto">
          <a:xfrm>
            <a:off x="2689225" y="3629025"/>
            <a:ext cx="236537" cy="228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2497137" y="4038600"/>
            <a:ext cx="6000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2497137" y="4953000"/>
            <a:ext cx="6000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Freeform 9"/>
          <p:cNvSpPr>
            <a:spLocks/>
          </p:cNvSpPr>
          <p:nvPr/>
        </p:nvSpPr>
        <p:spPr bwMode="auto">
          <a:xfrm>
            <a:off x="7867650" y="3962400"/>
            <a:ext cx="371475" cy="1028700"/>
          </a:xfrm>
          <a:custGeom>
            <a:avLst/>
            <a:gdLst>
              <a:gd name="T0" fmla="*/ 2147483647 w 208"/>
              <a:gd name="T1" fmla="*/ 2147483647 h 608"/>
              <a:gd name="T2" fmla="*/ 2147483647 w 208"/>
              <a:gd name="T3" fmla="*/ 2147483647 h 608"/>
              <a:gd name="T4" fmla="*/ 2147483647 w 208"/>
              <a:gd name="T5" fmla="*/ 2147483647 h 608"/>
              <a:gd name="T6" fmla="*/ 2147483647 w 208"/>
              <a:gd name="T7" fmla="*/ 2147483647 h 608"/>
              <a:gd name="T8" fmla="*/ 2147483647 w 208"/>
              <a:gd name="T9" fmla="*/ 2147483647 h 608"/>
              <a:gd name="T10" fmla="*/ 2147483647 w 208"/>
              <a:gd name="T11" fmla="*/ 2147483647 h 608"/>
              <a:gd name="T12" fmla="*/ 2147483647 w 208"/>
              <a:gd name="T13" fmla="*/ 2147483647 h 608"/>
              <a:gd name="T14" fmla="*/ 2147483647 w 208"/>
              <a:gd name="T15" fmla="*/ 2147483647 h 608"/>
              <a:gd name="T16" fmla="*/ 2147483647 w 208"/>
              <a:gd name="T17" fmla="*/ 2147483647 h 608"/>
              <a:gd name="T18" fmla="*/ 2147483647 w 208"/>
              <a:gd name="T19" fmla="*/ 2147483647 h 6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8"/>
              <a:gd name="T31" fmla="*/ 0 h 608"/>
              <a:gd name="T32" fmla="*/ 208 w 208"/>
              <a:gd name="T33" fmla="*/ 608 h 6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8" h="608">
                <a:moveTo>
                  <a:pt x="64" y="56"/>
                </a:moveTo>
                <a:cubicBezTo>
                  <a:pt x="64" y="80"/>
                  <a:pt x="72" y="72"/>
                  <a:pt x="64" y="152"/>
                </a:cubicBezTo>
                <a:cubicBezTo>
                  <a:pt x="56" y="232"/>
                  <a:pt x="0" y="464"/>
                  <a:pt x="16" y="536"/>
                </a:cubicBezTo>
                <a:cubicBezTo>
                  <a:pt x="32" y="608"/>
                  <a:pt x="128" y="608"/>
                  <a:pt x="160" y="584"/>
                </a:cubicBezTo>
                <a:cubicBezTo>
                  <a:pt x="192" y="560"/>
                  <a:pt x="208" y="472"/>
                  <a:pt x="208" y="392"/>
                </a:cubicBezTo>
                <a:cubicBezTo>
                  <a:pt x="208" y="312"/>
                  <a:pt x="160" y="160"/>
                  <a:pt x="160" y="104"/>
                </a:cubicBezTo>
                <a:cubicBezTo>
                  <a:pt x="160" y="48"/>
                  <a:pt x="208" y="72"/>
                  <a:pt x="208" y="56"/>
                </a:cubicBezTo>
                <a:cubicBezTo>
                  <a:pt x="208" y="40"/>
                  <a:pt x="184" y="16"/>
                  <a:pt x="160" y="8"/>
                </a:cubicBezTo>
                <a:cubicBezTo>
                  <a:pt x="136" y="0"/>
                  <a:pt x="80" y="0"/>
                  <a:pt x="64" y="8"/>
                </a:cubicBezTo>
                <a:cubicBezTo>
                  <a:pt x="48" y="16"/>
                  <a:pt x="64" y="32"/>
                  <a:pt x="64" y="56"/>
                </a:cubicBezTo>
                <a:close/>
              </a:path>
            </a:pathLst>
          </a:custGeom>
          <a:gradFill rotWithShape="0">
            <a:gsLst>
              <a:gs pos="0">
                <a:srgbClr val="765E76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10"/>
          <p:cNvSpPr>
            <a:spLocks noChangeArrowheads="1"/>
          </p:cNvSpPr>
          <p:nvPr/>
        </p:nvSpPr>
        <p:spPr bwMode="auto">
          <a:xfrm>
            <a:off x="3848100" y="3962400"/>
            <a:ext cx="514350" cy="1066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11"/>
          <p:cNvSpPr>
            <a:spLocks noChangeArrowheads="1"/>
          </p:cNvSpPr>
          <p:nvPr/>
        </p:nvSpPr>
        <p:spPr bwMode="auto">
          <a:xfrm>
            <a:off x="4276725" y="3962400"/>
            <a:ext cx="342900" cy="10668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Freeform 12"/>
          <p:cNvSpPr>
            <a:spLocks/>
          </p:cNvSpPr>
          <p:nvPr/>
        </p:nvSpPr>
        <p:spPr bwMode="auto">
          <a:xfrm flipH="1">
            <a:off x="1382712" y="4038600"/>
            <a:ext cx="1114425" cy="381000"/>
          </a:xfrm>
          <a:custGeom>
            <a:avLst/>
            <a:gdLst>
              <a:gd name="T0" fmla="*/ 0 w 624"/>
              <a:gd name="T1" fmla="*/ 0 h 240"/>
              <a:gd name="T2" fmla="*/ 2147483647 w 624"/>
              <a:gd name="T3" fmla="*/ 2147483647 h 240"/>
              <a:gd name="T4" fmla="*/ 2147483647 w 624"/>
              <a:gd name="T5" fmla="*/ 2147483647 h 240"/>
              <a:gd name="T6" fmla="*/ 0 60000 65536"/>
              <a:gd name="T7" fmla="*/ 0 60000 65536"/>
              <a:gd name="T8" fmla="*/ 0 60000 65536"/>
              <a:gd name="T9" fmla="*/ 0 w 624"/>
              <a:gd name="T10" fmla="*/ 0 h 240"/>
              <a:gd name="T11" fmla="*/ 624 w 62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240">
                <a:moveTo>
                  <a:pt x="0" y="0"/>
                </a:moveTo>
                <a:cubicBezTo>
                  <a:pt x="116" y="4"/>
                  <a:pt x="232" y="8"/>
                  <a:pt x="336" y="48"/>
                </a:cubicBezTo>
                <a:cubicBezTo>
                  <a:pt x="440" y="88"/>
                  <a:pt x="576" y="208"/>
                  <a:pt x="624" y="24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AutoShape 13"/>
          <p:cNvSpPr>
            <a:spLocks noChangeArrowheads="1"/>
          </p:cNvSpPr>
          <p:nvPr/>
        </p:nvSpPr>
        <p:spPr bwMode="auto">
          <a:xfrm>
            <a:off x="2528887" y="3971925"/>
            <a:ext cx="654050" cy="600075"/>
          </a:xfrm>
          <a:prstGeom prst="can">
            <a:avLst>
              <a:gd name="adj" fmla="val 25819"/>
            </a:avLst>
          </a:prstGeom>
          <a:gradFill rotWithShape="0">
            <a:gsLst>
              <a:gs pos="0">
                <a:srgbClr val="002F76"/>
              </a:gs>
              <a:gs pos="50000">
                <a:srgbClr val="0066FF"/>
              </a:gs>
              <a:gs pos="100000">
                <a:srgbClr val="002F7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Freeform 14"/>
          <p:cNvSpPr>
            <a:spLocks/>
          </p:cNvSpPr>
          <p:nvPr/>
        </p:nvSpPr>
        <p:spPr bwMode="auto">
          <a:xfrm>
            <a:off x="8496300" y="4038600"/>
            <a:ext cx="1114425" cy="381000"/>
          </a:xfrm>
          <a:custGeom>
            <a:avLst/>
            <a:gdLst>
              <a:gd name="T0" fmla="*/ 0 w 624"/>
              <a:gd name="T1" fmla="*/ 0 h 240"/>
              <a:gd name="T2" fmla="*/ 2147483647 w 624"/>
              <a:gd name="T3" fmla="*/ 2147483647 h 240"/>
              <a:gd name="T4" fmla="*/ 2147483647 w 624"/>
              <a:gd name="T5" fmla="*/ 2147483647 h 240"/>
              <a:gd name="T6" fmla="*/ 0 60000 65536"/>
              <a:gd name="T7" fmla="*/ 0 60000 65536"/>
              <a:gd name="T8" fmla="*/ 0 60000 65536"/>
              <a:gd name="T9" fmla="*/ 0 w 624"/>
              <a:gd name="T10" fmla="*/ 0 h 240"/>
              <a:gd name="T11" fmla="*/ 624 w 62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240">
                <a:moveTo>
                  <a:pt x="0" y="0"/>
                </a:moveTo>
                <a:cubicBezTo>
                  <a:pt x="116" y="4"/>
                  <a:pt x="232" y="8"/>
                  <a:pt x="336" y="48"/>
                </a:cubicBezTo>
                <a:cubicBezTo>
                  <a:pt x="440" y="88"/>
                  <a:pt x="576" y="208"/>
                  <a:pt x="624" y="24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Freeform 15"/>
          <p:cNvSpPr>
            <a:spLocks/>
          </p:cNvSpPr>
          <p:nvPr/>
        </p:nvSpPr>
        <p:spPr bwMode="auto">
          <a:xfrm>
            <a:off x="8496300" y="4953000"/>
            <a:ext cx="1114425" cy="381000"/>
          </a:xfrm>
          <a:custGeom>
            <a:avLst/>
            <a:gdLst>
              <a:gd name="T0" fmla="*/ 0 w 624"/>
              <a:gd name="T1" fmla="*/ 0 h 240"/>
              <a:gd name="T2" fmla="*/ 2147483647 w 624"/>
              <a:gd name="T3" fmla="*/ 2147483647 h 240"/>
              <a:gd name="T4" fmla="*/ 2147483647 w 624"/>
              <a:gd name="T5" fmla="*/ 2147483647 h 240"/>
              <a:gd name="T6" fmla="*/ 0 60000 65536"/>
              <a:gd name="T7" fmla="*/ 0 60000 65536"/>
              <a:gd name="T8" fmla="*/ 0 60000 65536"/>
              <a:gd name="T9" fmla="*/ 0 w 624"/>
              <a:gd name="T10" fmla="*/ 0 h 240"/>
              <a:gd name="T11" fmla="*/ 624 w 62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240">
                <a:moveTo>
                  <a:pt x="0" y="0"/>
                </a:moveTo>
                <a:cubicBezTo>
                  <a:pt x="116" y="4"/>
                  <a:pt x="232" y="8"/>
                  <a:pt x="336" y="48"/>
                </a:cubicBezTo>
                <a:cubicBezTo>
                  <a:pt x="440" y="88"/>
                  <a:pt x="576" y="208"/>
                  <a:pt x="624" y="24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Freeform 16"/>
          <p:cNvSpPr>
            <a:spLocks/>
          </p:cNvSpPr>
          <p:nvPr/>
        </p:nvSpPr>
        <p:spPr bwMode="auto">
          <a:xfrm flipH="1">
            <a:off x="1382712" y="4953000"/>
            <a:ext cx="1114425" cy="381000"/>
          </a:xfrm>
          <a:custGeom>
            <a:avLst/>
            <a:gdLst>
              <a:gd name="T0" fmla="*/ 0 w 624"/>
              <a:gd name="T1" fmla="*/ 0 h 240"/>
              <a:gd name="T2" fmla="*/ 2147483647 w 624"/>
              <a:gd name="T3" fmla="*/ 2147483647 h 240"/>
              <a:gd name="T4" fmla="*/ 2147483647 w 624"/>
              <a:gd name="T5" fmla="*/ 2147483647 h 240"/>
              <a:gd name="T6" fmla="*/ 0 60000 65536"/>
              <a:gd name="T7" fmla="*/ 0 60000 65536"/>
              <a:gd name="T8" fmla="*/ 0 60000 65536"/>
              <a:gd name="T9" fmla="*/ 0 w 624"/>
              <a:gd name="T10" fmla="*/ 0 h 240"/>
              <a:gd name="T11" fmla="*/ 624 w 62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240">
                <a:moveTo>
                  <a:pt x="0" y="0"/>
                </a:moveTo>
                <a:cubicBezTo>
                  <a:pt x="116" y="4"/>
                  <a:pt x="232" y="8"/>
                  <a:pt x="336" y="48"/>
                </a:cubicBezTo>
                <a:cubicBezTo>
                  <a:pt x="440" y="88"/>
                  <a:pt x="576" y="208"/>
                  <a:pt x="624" y="24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95" name="Group 17"/>
          <p:cNvGrpSpPr>
            <a:grpSpLocks/>
          </p:cNvGrpSpPr>
          <p:nvPr/>
        </p:nvGrpSpPr>
        <p:grpSpPr bwMode="auto">
          <a:xfrm>
            <a:off x="2305050" y="4714875"/>
            <a:ext cx="1114425" cy="847725"/>
            <a:chOff x="1008" y="2838"/>
            <a:chExt cx="516" cy="534"/>
          </a:xfrm>
        </p:grpSpPr>
        <p:sp>
          <p:nvSpPr>
            <p:cNvPr id="20514" name="Oval 18"/>
            <p:cNvSpPr>
              <a:spLocks noChangeArrowheads="1"/>
            </p:cNvSpPr>
            <p:nvPr/>
          </p:nvSpPr>
          <p:spPr bwMode="auto">
            <a:xfrm>
              <a:off x="1235" y="2838"/>
              <a:ext cx="289" cy="522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5000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Oval 19"/>
            <p:cNvSpPr>
              <a:spLocks noChangeArrowheads="1"/>
            </p:cNvSpPr>
            <p:nvPr/>
          </p:nvSpPr>
          <p:spPr bwMode="auto">
            <a:xfrm>
              <a:off x="1008" y="2838"/>
              <a:ext cx="309" cy="522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5000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Oval 20"/>
            <p:cNvSpPr>
              <a:spLocks noChangeArrowheads="1"/>
            </p:cNvSpPr>
            <p:nvPr/>
          </p:nvSpPr>
          <p:spPr bwMode="auto">
            <a:xfrm>
              <a:off x="1122" y="2850"/>
              <a:ext cx="279" cy="522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5000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6" name="Freeform 21"/>
          <p:cNvSpPr>
            <a:spLocks/>
          </p:cNvSpPr>
          <p:nvPr/>
        </p:nvSpPr>
        <p:spPr bwMode="auto">
          <a:xfrm>
            <a:off x="3933825" y="4038600"/>
            <a:ext cx="685800" cy="1143000"/>
          </a:xfrm>
          <a:custGeom>
            <a:avLst/>
            <a:gdLst>
              <a:gd name="T0" fmla="*/ 2147483647 w 464"/>
              <a:gd name="T1" fmla="*/ 2147483647 h 840"/>
              <a:gd name="T2" fmla="*/ 2147483647 w 464"/>
              <a:gd name="T3" fmla="*/ 2147483647 h 840"/>
              <a:gd name="T4" fmla="*/ 2147483647 w 464"/>
              <a:gd name="T5" fmla="*/ 2147483647 h 840"/>
              <a:gd name="T6" fmla="*/ 2147483647 w 464"/>
              <a:gd name="T7" fmla="*/ 2147483647 h 840"/>
              <a:gd name="T8" fmla="*/ 2147483647 w 464"/>
              <a:gd name="T9" fmla="*/ 2147483647 h 840"/>
              <a:gd name="T10" fmla="*/ 2147483647 w 464"/>
              <a:gd name="T11" fmla="*/ 2147483647 h 840"/>
              <a:gd name="T12" fmla="*/ 2147483647 w 464"/>
              <a:gd name="T13" fmla="*/ 2147483647 h 840"/>
              <a:gd name="T14" fmla="*/ 2147483647 w 464"/>
              <a:gd name="T15" fmla="*/ 2147483647 h 840"/>
              <a:gd name="T16" fmla="*/ 2147483647 w 464"/>
              <a:gd name="T17" fmla="*/ 2147483647 h 840"/>
              <a:gd name="T18" fmla="*/ 0 w 464"/>
              <a:gd name="T19" fmla="*/ 2147483647 h 840"/>
              <a:gd name="T20" fmla="*/ 2147483647 w 464"/>
              <a:gd name="T21" fmla="*/ 2147483647 h 840"/>
              <a:gd name="T22" fmla="*/ 2147483647 w 464"/>
              <a:gd name="T23" fmla="*/ 2147483647 h 840"/>
              <a:gd name="T24" fmla="*/ 2147483647 w 464"/>
              <a:gd name="T25" fmla="*/ 2147483647 h 840"/>
              <a:gd name="T26" fmla="*/ 2147483647 w 464"/>
              <a:gd name="T27" fmla="*/ 2147483647 h 840"/>
              <a:gd name="T28" fmla="*/ 2147483647 w 464"/>
              <a:gd name="T29" fmla="*/ 2147483647 h 840"/>
              <a:gd name="T30" fmla="*/ 2147483647 w 464"/>
              <a:gd name="T31" fmla="*/ 2147483647 h 840"/>
              <a:gd name="T32" fmla="*/ 2147483647 w 464"/>
              <a:gd name="T33" fmla="*/ 2147483647 h 8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4"/>
              <a:gd name="T52" fmla="*/ 0 h 840"/>
              <a:gd name="T53" fmla="*/ 464 w 464"/>
              <a:gd name="T54" fmla="*/ 840 h 8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4" h="840">
                <a:moveTo>
                  <a:pt x="192" y="8"/>
                </a:moveTo>
                <a:cubicBezTo>
                  <a:pt x="208" y="0"/>
                  <a:pt x="264" y="0"/>
                  <a:pt x="288" y="56"/>
                </a:cubicBezTo>
                <a:cubicBezTo>
                  <a:pt x="312" y="112"/>
                  <a:pt x="344" y="272"/>
                  <a:pt x="336" y="344"/>
                </a:cubicBezTo>
                <a:cubicBezTo>
                  <a:pt x="328" y="416"/>
                  <a:pt x="256" y="432"/>
                  <a:pt x="240" y="488"/>
                </a:cubicBezTo>
                <a:cubicBezTo>
                  <a:pt x="224" y="544"/>
                  <a:pt x="208" y="640"/>
                  <a:pt x="240" y="680"/>
                </a:cubicBezTo>
                <a:cubicBezTo>
                  <a:pt x="272" y="720"/>
                  <a:pt x="400" y="704"/>
                  <a:pt x="432" y="728"/>
                </a:cubicBezTo>
                <a:cubicBezTo>
                  <a:pt x="464" y="752"/>
                  <a:pt x="464" y="808"/>
                  <a:pt x="432" y="824"/>
                </a:cubicBezTo>
                <a:cubicBezTo>
                  <a:pt x="400" y="840"/>
                  <a:pt x="304" y="832"/>
                  <a:pt x="240" y="824"/>
                </a:cubicBezTo>
                <a:cubicBezTo>
                  <a:pt x="176" y="816"/>
                  <a:pt x="88" y="792"/>
                  <a:pt x="48" y="776"/>
                </a:cubicBezTo>
                <a:cubicBezTo>
                  <a:pt x="8" y="760"/>
                  <a:pt x="0" y="760"/>
                  <a:pt x="0" y="728"/>
                </a:cubicBezTo>
                <a:cubicBezTo>
                  <a:pt x="0" y="696"/>
                  <a:pt x="32" y="616"/>
                  <a:pt x="48" y="584"/>
                </a:cubicBezTo>
                <a:cubicBezTo>
                  <a:pt x="64" y="552"/>
                  <a:pt x="72" y="544"/>
                  <a:pt x="96" y="536"/>
                </a:cubicBezTo>
                <a:cubicBezTo>
                  <a:pt x="120" y="528"/>
                  <a:pt x="168" y="560"/>
                  <a:pt x="192" y="536"/>
                </a:cubicBezTo>
                <a:cubicBezTo>
                  <a:pt x="216" y="512"/>
                  <a:pt x="224" y="440"/>
                  <a:pt x="240" y="392"/>
                </a:cubicBezTo>
                <a:cubicBezTo>
                  <a:pt x="256" y="344"/>
                  <a:pt x="296" y="296"/>
                  <a:pt x="288" y="248"/>
                </a:cubicBezTo>
                <a:cubicBezTo>
                  <a:pt x="280" y="200"/>
                  <a:pt x="208" y="144"/>
                  <a:pt x="192" y="104"/>
                </a:cubicBezTo>
                <a:cubicBezTo>
                  <a:pt x="176" y="64"/>
                  <a:pt x="176" y="16"/>
                  <a:pt x="192" y="8"/>
                </a:cubicBezTo>
                <a:close/>
              </a:path>
            </a:pathLst>
          </a:custGeom>
          <a:gradFill rotWithShape="0">
            <a:gsLst>
              <a:gs pos="0">
                <a:srgbClr val="762F00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Freeform 22"/>
          <p:cNvSpPr>
            <a:spLocks/>
          </p:cNvSpPr>
          <p:nvPr/>
        </p:nvSpPr>
        <p:spPr bwMode="auto">
          <a:xfrm>
            <a:off x="7546975" y="3924300"/>
            <a:ext cx="473075" cy="1206500"/>
          </a:xfrm>
          <a:custGeom>
            <a:avLst/>
            <a:gdLst>
              <a:gd name="T0" fmla="*/ 2147483647 w 264"/>
              <a:gd name="T1" fmla="*/ 2147483647 h 760"/>
              <a:gd name="T2" fmla="*/ 2147483647 w 264"/>
              <a:gd name="T3" fmla="*/ 2147483647 h 760"/>
              <a:gd name="T4" fmla="*/ 2147483647 w 264"/>
              <a:gd name="T5" fmla="*/ 2147483647 h 760"/>
              <a:gd name="T6" fmla="*/ 2147483647 w 264"/>
              <a:gd name="T7" fmla="*/ 2147483647 h 760"/>
              <a:gd name="T8" fmla="*/ 2147483647 w 264"/>
              <a:gd name="T9" fmla="*/ 2147483647 h 760"/>
              <a:gd name="T10" fmla="*/ 2147483647 w 264"/>
              <a:gd name="T11" fmla="*/ 2147483647 h 760"/>
              <a:gd name="T12" fmla="*/ 2147483647 w 264"/>
              <a:gd name="T13" fmla="*/ 2147483647 h 760"/>
              <a:gd name="T14" fmla="*/ 2147483647 w 264"/>
              <a:gd name="T15" fmla="*/ 2147483647 h 760"/>
              <a:gd name="T16" fmla="*/ 2147483647 w 264"/>
              <a:gd name="T17" fmla="*/ 2147483647 h 760"/>
              <a:gd name="T18" fmla="*/ 2147483647 w 264"/>
              <a:gd name="T19" fmla="*/ 2147483647 h 760"/>
              <a:gd name="T20" fmla="*/ 2147483647 w 264"/>
              <a:gd name="T21" fmla="*/ 2147483647 h 760"/>
              <a:gd name="T22" fmla="*/ 2147483647 w 264"/>
              <a:gd name="T23" fmla="*/ 2147483647 h 760"/>
              <a:gd name="T24" fmla="*/ 2147483647 w 264"/>
              <a:gd name="T25" fmla="*/ 2147483647 h 760"/>
              <a:gd name="T26" fmla="*/ 2147483647 w 264"/>
              <a:gd name="T27" fmla="*/ 2147483647 h 7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4"/>
              <a:gd name="T43" fmla="*/ 0 h 760"/>
              <a:gd name="T44" fmla="*/ 264 w 264"/>
              <a:gd name="T45" fmla="*/ 760 h 7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4" h="760">
                <a:moveTo>
                  <a:pt x="72" y="72"/>
                </a:moveTo>
                <a:cubicBezTo>
                  <a:pt x="88" y="104"/>
                  <a:pt x="112" y="168"/>
                  <a:pt x="120" y="216"/>
                </a:cubicBezTo>
                <a:cubicBezTo>
                  <a:pt x="128" y="264"/>
                  <a:pt x="136" y="312"/>
                  <a:pt x="120" y="360"/>
                </a:cubicBezTo>
                <a:cubicBezTo>
                  <a:pt x="104" y="408"/>
                  <a:pt x="40" y="448"/>
                  <a:pt x="24" y="504"/>
                </a:cubicBezTo>
                <a:cubicBezTo>
                  <a:pt x="8" y="560"/>
                  <a:pt x="16" y="656"/>
                  <a:pt x="24" y="696"/>
                </a:cubicBezTo>
                <a:cubicBezTo>
                  <a:pt x="32" y="736"/>
                  <a:pt x="48" y="736"/>
                  <a:pt x="72" y="744"/>
                </a:cubicBezTo>
                <a:cubicBezTo>
                  <a:pt x="96" y="752"/>
                  <a:pt x="144" y="760"/>
                  <a:pt x="168" y="744"/>
                </a:cubicBezTo>
                <a:cubicBezTo>
                  <a:pt x="192" y="728"/>
                  <a:pt x="224" y="688"/>
                  <a:pt x="216" y="648"/>
                </a:cubicBezTo>
                <a:cubicBezTo>
                  <a:pt x="208" y="608"/>
                  <a:pt x="120" y="552"/>
                  <a:pt x="120" y="504"/>
                </a:cubicBezTo>
                <a:cubicBezTo>
                  <a:pt x="120" y="456"/>
                  <a:pt x="192" y="416"/>
                  <a:pt x="216" y="360"/>
                </a:cubicBezTo>
                <a:cubicBezTo>
                  <a:pt x="240" y="304"/>
                  <a:pt x="264" y="224"/>
                  <a:pt x="264" y="168"/>
                </a:cubicBezTo>
                <a:cubicBezTo>
                  <a:pt x="264" y="112"/>
                  <a:pt x="256" y="48"/>
                  <a:pt x="216" y="24"/>
                </a:cubicBezTo>
                <a:cubicBezTo>
                  <a:pt x="176" y="0"/>
                  <a:pt x="48" y="16"/>
                  <a:pt x="24" y="24"/>
                </a:cubicBezTo>
                <a:cubicBezTo>
                  <a:pt x="0" y="32"/>
                  <a:pt x="56" y="40"/>
                  <a:pt x="72" y="72"/>
                </a:cubicBezTo>
                <a:close/>
              </a:path>
            </a:pathLst>
          </a:custGeom>
          <a:gradFill rotWithShape="0">
            <a:gsLst>
              <a:gs pos="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Freeform 23"/>
          <p:cNvSpPr>
            <a:spLocks/>
          </p:cNvSpPr>
          <p:nvPr/>
        </p:nvSpPr>
        <p:spPr bwMode="auto">
          <a:xfrm rot="21325222">
            <a:off x="7391400" y="3962400"/>
            <a:ext cx="371475" cy="1041400"/>
          </a:xfrm>
          <a:custGeom>
            <a:avLst/>
            <a:gdLst>
              <a:gd name="T0" fmla="*/ 2147483647 w 208"/>
              <a:gd name="T1" fmla="*/ 2147483647 h 656"/>
              <a:gd name="T2" fmla="*/ 2147483647 w 208"/>
              <a:gd name="T3" fmla="*/ 2147483647 h 656"/>
              <a:gd name="T4" fmla="*/ 0 w 208"/>
              <a:gd name="T5" fmla="*/ 2147483647 h 656"/>
              <a:gd name="T6" fmla="*/ 2147483647 w 208"/>
              <a:gd name="T7" fmla="*/ 2147483647 h 656"/>
              <a:gd name="T8" fmla="*/ 2147483647 w 208"/>
              <a:gd name="T9" fmla="*/ 2147483647 h 656"/>
              <a:gd name="T10" fmla="*/ 2147483647 w 208"/>
              <a:gd name="T11" fmla="*/ 2147483647 h 656"/>
              <a:gd name="T12" fmla="*/ 2147483647 w 208"/>
              <a:gd name="T13" fmla="*/ 2147483647 h 656"/>
              <a:gd name="T14" fmla="*/ 2147483647 w 208"/>
              <a:gd name="T15" fmla="*/ 2147483647 h 656"/>
              <a:gd name="T16" fmla="*/ 2147483647 w 208"/>
              <a:gd name="T17" fmla="*/ 0 h 656"/>
              <a:gd name="T18" fmla="*/ 2147483647 w 208"/>
              <a:gd name="T19" fmla="*/ 2147483647 h 6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8"/>
              <a:gd name="T31" fmla="*/ 0 h 656"/>
              <a:gd name="T32" fmla="*/ 208 w 208"/>
              <a:gd name="T33" fmla="*/ 656 h 6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8" h="656">
                <a:moveTo>
                  <a:pt x="96" y="96"/>
                </a:moveTo>
                <a:cubicBezTo>
                  <a:pt x="88" y="144"/>
                  <a:pt x="64" y="216"/>
                  <a:pt x="48" y="288"/>
                </a:cubicBezTo>
                <a:cubicBezTo>
                  <a:pt x="32" y="360"/>
                  <a:pt x="0" y="472"/>
                  <a:pt x="0" y="528"/>
                </a:cubicBezTo>
                <a:cubicBezTo>
                  <a:pt x="0" y="584"/>
                  <a:pt x="24" y="608"/>
                  <a:pt x="48" y="624"/>
                </a:cubicBezTo>
                <a:cubicBezTo>
                  <a:pt x="72" y="640"/>
                  <a:pt x="128" y="656"/>
                  <a:pt x="144" y="624"/>
                </a:cubicBezTo>
                <a:cubicBezTo>
                  <a:pt x="160" y="592"/>
                  <a:pt x="136" y="488"/>
                  <a:pt x="144" y="432"/>
                </a:cubicBezTo>
                <a:cubicBezTo>
                  <a:pt x="152" y="376"/>
                  <a:pt x="184" y="344"/>
                  <a:pt x="192" y="288"/>
                </a:cubicBezTo>
                <a:cubicBezTo>
                  <a:pt x="200" y="232"/>
                  <a:pt x="208" y="144"/>
                  <a:pt x="192" y="96"/>
                </a:cubicBezTo>
                <a:cubicBezTo>
                  <a:pt x="176" y="48"/>
                  <a:pt x="112" y="0"/>
                  <a:pt x="96" y="0"/>
                </a:cubicBezTo>
                <a:cubicBezTo>
                  <a:pt x="80" y="0"/>
                  <a:pt x="104" y="48"/>
                  <a:pt x="96" y="96"/>
                </a:cubicBezTo>
                <a:close/>
              </a:path>
            </a:pathLst>
          </a:custGeom>
          <a:gradFill rotWithShape="0">
            <a:gsLst>
              <a:gs pos="0">
                <a:srgbClr val="760076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32" name="Oval 24"/>
          <p:cNvSpPr>
            <a:spLocks noChangeArrowheads="1"/>
          </p:cNvSpPr>
          <p:nvPr/>
        </p:nvSpPr>
        <p:spPr bwMode="auto">
          <a:xfrm>
            <a:off x="2636837" y="3990975"/>
            <a:ext cx="428625" cy="123825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500" name="Text Box 25"/>
          <p:cNvSpPr txBox="1">
            <a:spLocks noChangeArrowheads="1"/>
          </p:cNvSpPr>
          <p:nvPr/>
        </p:nvSpPr>
        <p:spPr bwMode="auto">
          <a:xfrm>
            <a:off x="2156994" y="3048000"/>
            <a:ext cx="1370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dirty="0" smtClean="0">
                <a:solidFill>
                  <a:srgbClr val="FFFFFF"/>
                </a:solidFill>
                <a:latin typeface="Comic Sans MS" charset="0"/>
              </a:rPr>
              <a:t>ATP </a:t>
            </a:r>
            <a:r>
              <a:rPr lang="de-DE" sz="1400" dirty="0" err="1" smtClean="0">
                <a:solidFill>
                  <a:srgbClr val="FFFFFF"/>
                </a:solidFill>
                <a:latin typeface="Comic Sans MS" charset="0"/>
              </a:rPr>
              <a:t>synthase</a:t>
            </a:r>
            <a:r>
              <a:rPr lang="de-DE" sz="1400" dirty="0" smtClean="0">
                <a:solidFill>
                  <a:srgbClr val="FFFFFF"/>
                </a:solidFill>
                <a:latin typeface="Comic Sans MS" charset="0"/>
              </a:rPr>
              <a:t> </a:t>
            </a:r>
          </a:p>
          <a:p>
            <a:pPr algn="ctr" eaLnBrk="0" hangingPunct="0"/>
            <a:r>
              <a:rPr lang="de-DE" sz="1400" dirty="0">
                <a:solidFill>
                  <a:srgbClr val="FFFFFF"/>
                </a:solidFill>
                <a:latin typeface="Comic Sans MS" charset="0"/>
              </a:rPr>
              <a:t>F</a:t>
            </a:r>
            <a:r>
              <a:rPr lang="de-DE" sz="1400" baseline="-25000" dirty="0">
                <a:solidFill>
                  <a:srgbClr val="FFFFFF"/>
                </a:solidFill>
                <a:latin typeface="Comic Sans MS" charset="0"/>
              </a:rPr>
              <a:t>1</a:t>
            </a:r>
            <a:r>
              <a:rPr lang="de-DE" sz="1400" dirty="0">
                <a:solidFill>
                  <a:srgbClr val="FFFFFF"/>
                </a:solidFill>
                <a:latin typeface="Comic Sans MS" charset="0"/>
              </a:rPr>
              <a:t>F</a:t>
            </a:r>
            <a:r>
              <a:rPr lang="de-DE" sz="1400" baseline="-25000" dirty="0">
                <a:solidFill>
                  <a:srgbClr val="FFFFFF"/>
                </a:solidFill>
                <a:latin typeface="Comic Sans MS" charset="0"/>
              </a:rPr>
              <a:t>o</a:t>
            </a:r>
            <a:endParaRPr lang="de-DE" sz="1400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0501" name="Text Box 26"/>
          <p:cNvSpPr txBox="1">
            <a:spLocks noChangeArrowheads="1"/>
          </p:cNvSpPr>
          <p:nvPr/>
        </p:nvSpPr>
        <p:spPr bwMode="auto">
          <a:xfrm>
            <a:off x="3659187" y="3124200"/>
            <a:ext cx="885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>
                <a:solidFill>
                  <a:srgbClr val="FFFFFF"/>
                </a:solidFill>
                <a:latin typeface="Comic Sans MS" charset="0"/>
              </a:rPr>
              <a:t>reaction</a:t>
            </a:r>
          </a:p>
          <a:p>
            <a:pPr algn="ctr" eaLnBrk="0" hangingPunct="0"/>
            <a:r>
              <a:rPr lang="de-DE" sz="1400">
                <a:solidFill>
                  <a:srgbClr val="FFFFFF"/>
                </a:solidFill>
                <a:latin typeface="Comic Sans MS" charset="0"/>
              </a:rPr>
              <a:t>center</a:t>
            </a:r>
          </a:p>
        </p:txBody>
      </p:sp>
      <p:sp>
        <p:nvSpPr>
          <p:cNvPr id="20502" name="Text Box 27"/>
          <p:cNvSpPr txBox="1">
            <a:spLocks noChangeArrowheads="1"/>
          </p:cNvSpPr>
          <p:nvPr/>
        </p:nvSpPr>
        <p:spPr bwMode="auto">
          <a:xfrm>
            <a:off x="2647950" y="3629025"/>
            <a:ext cx="3381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000">
                <a:latin typeface="Comic Sans MS" charset="0"/>
              </a:rPr>
              <a:t>H</a:t>
            </a:r>
            <a:r>
              <a:rPr lang="de-DE" sz="1000" baseline="30000">
                <a:latin typeface="Comic Sans MS" charset="0"/>
              </a:rPr>
              <a:t>+</a:t>
            </a:r>
            <a:endParaRPr lang="de-DE" sz="1000">
              <a:latin typeface="Comic Sans MS" charset="0"/>
            </a:endParaRPr>
          </a:p>
        </p:txBody>
      </p:sp>
      <p:sp>
        <p:nvSpPr>
          <p:cNvPr id="20503" name="Line 28"/>
          <p:cNvSpPr>
            <a:spLocks noChangeShapeType="1"/>
          </p:cNvSpPr>
          <p:nvPr/>
        </p:nvSpPr>
        <p:spPr bwMode="auto">
          <a:xfrm>
            <a:off x="2990850" y="381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4622800" y="3063875"/>
            <a:ext cx="1455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>
                <a:solidFill>
                  <a:srgbClr val="FFFFFF"/>
                </a:solidFill>
                <a:latin typeface="Comic Sans MS" charset="0"/>
              </a:rPr>
              <a:t>chemoreceptor</a:t>
            </a:r>
          </a:p>
          <a:p>
            <a:pPr algn="ctr" eaLnBrk="0" hangingPunct="0"/>
            <a:r>
              <a:rPr lang="de-DE" sz="1400">
                <a:solidFill>
                  <a:srgbClr val="FFFFFF"/>
                </a:solidFill>
                <a:latin typeface="Comic Sans MS" charset="0"/>
              </a:rPr>
              <a:t>Tar</a:t>
            </a: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7235825" y="3368675"/>
            <a:ext cx="1160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>
                <a:solidFill>
                  <a:srgbClr val="FFFFFF"/>
                </a:solidFill>
                <a:latin typeface="Comic Sans MS" charset="0"/>
              </a:rPr>
              <a:t>translocase</a:t>
            </a:r>
          </a:p>
          <a:p>
            <a:pPr algn="ctr" eaLnBrk="0" hangingPunct="0"/>
            <a:r>
              <a:rPr lang="de-DE" sz="1400">
                <a:solidFill>
                  <a:srgbClr val="FFFFFF"/>
                </a:solidFill>
                <a:latin typeface="Comic Sans MS" charset="0"/>
              </a:rPr>
              <a:t>SecYEG</a:t>
            </a:r>
          </a:p>
        </p:txBody>
      </p:sp>
      <p:sp>
        <p:nvSpPr>
          <p:cNvPr id="20506" name="Freeform 31"/>
          <p:cNvSpPr>
            <a:spLocks/>
          </p:cNvSpPr>
          <p:nvPr/>
        </p:nvSpPr>
        <p:spPr bwMode="auto">
          <a:xfrm>
            <a:off x="5162550" y="3644900"/>
            <a:ext cx="371475" cy="1625600"/>
          </a:xfrm>
          <a:custGeom>
            <a:avLst/>
            <a:gdLst>
              <a:gd name="T0" fmla="*/ 2147483647 w 208"/>
              <a:gd name="T1" fmla="*/ 2147483647 h 1024"/>
              <a:gd name="T2" fmla="*/ 2147483647 w 208"/>
              <a:gd name="T3" fmla="*/ 2147483647 h 1024"/>
              <a:gd name="T4" fmla="*/ 2147483647 w 208"/>
              <a:gd name="T5" fmla="*/ 2147483647 h 1024"/>
              <a:gd name="T6" fmla="*/ 2147483647 w 208"/>
              <a:gd name="T7" fmla="*/ 2147483647 h 1024"/>
              <a:gd name="T8" fmla="*/ 2147483647 w 208"/>
              <a:gd name="T9" fmla="*/ 2147483647 h 1024"/>
              <a:gd name="T10" fmla="*/ 2147483647 w 208"/>
              <a:gd name="T11" fmla="*/ 2147483647 h 1024"/>
              <a:gd name="T12" fmla="*/ 2147483647 w 208"/>
              <a:gd name="T13" fmla="*/ 2147483647 h 1024"/>
              <a:gd name="T14" fmla="*/ 2147483647 w 208"/>
              <a:gd name="T15" fmla="*/ 2147483647 h 1024"/>
              <a:gd name="T16" fmla="*/ 2147483647 w 208"/>
              <a:gd name="T17" fmla="*/ 2147483647 h 1024"/>
              <a:gd name="T18" fmla="*/ 2147483647 w 208"/>
              <a:gd name="T19" fmla="*/ 2147483647 h 1024"/>
              <a:gd name="T20" fmla="*/ 2147483647 w 208"/>
              <a:gd name="T21" fmla="*/ 2147483647 h 1024"/>
              <a:gd name="T22" fmla="*/ 2147483647 w 208"/>
              <a:gd name="T23" fmla="*/ 2147483647 h 1024"/>
              <a:gd name="T24" fmla="*/ 2147483647 w 208"/>
              <a:gd name="T25" fmla="*/ 2147483647 h 1024"/>
              <a:gd name="T26" fmla="*/ 2147483647 w 208"/>
              <a:gd name="T27" fmla="*/ 2147483647 h 1024"/>
              <a:gd name="T28" fmla="*/ 2147483647 w 208"/>
              <a:gd name="T29" fmla="*/ 2147483647 h 1024"/>
              <a:gd name="T30" fmla="*/ 2147483647 w 208"/>
              <a:gd name="T31" fmla="*/ 2147483647 h 1024"/>
              <a:gd name="T32" fmla="*/ 2147483647 w 208"/>
              <a:gd name="T33" fmla="*/ 2147483647 h 1024"/>
              <a:gd name="T34" fmla="*/ 2147483647 w 208"/>
              <a:gd name="T35" fmla="*/ 2147483647 h 1024"/>
              <a:gd name="T36" fmla="*/ 2147483647 w 208"/>
              <a:gd name="T37" fmla="*/ 2147483647 h 1024"/>
              <a:gd name="T38" fmla="*/ 2147483647 w 208"/>
              <a:gd name="T39" fmla="*/ 2147483647 h 1024"/>
              <a:gd name="T40" fmla="*/ 2147483647 w 208"/>
              <a:gd name="T41" fmla="*/ 2147483647 h 1024"/>
              <a:gd name="T42" fmla="*/ 2147483647 w 208"/>
              <a:gd name="T43" fmla="*/ 2147483647 h 1024"/>
              <a:gd name="T44" fmla="*/ 2147483647 w 208"/>
              <a:gd name="T45" fmla="*/ 2147483647 h 1024"/>
              <a:gd name="T46" fmla="*/ 2147483647 w 208"/>
              <a:gd name="T47" fmla="*/ 2147483647 h 1024"/>
              <a:gd name="T48" fmla="*/ 2147483647 w 208"/>
              <a:gd name="T49" fmla="*/ 2147483647 h 1024"/>
              <a:gd name="T50" fmla="*/ 2147483647 w 208"/>
              <a:gd name="T51" fmla="*/ 2147483647 h 1024"/>
              <a:gd name="T52" fmla="*/ 2147483647 w 208"/>
              <a:gd name="T53" fmla="*/ 2147483647 h 1024"/>
              <a:gd name="T54" fmla="*/ 2147483647 w 208"/>
              <a:gd name="T55" fmla="*/ 2147483647 h 1024"/>
              <a:gd name="T56" fmla="*/ 2147483647 w 208"/>
              <a:gd name="T57" fmla="*/ 2147483647 h 1024"/>
              <a:gd name="T58" fmla="*/ 2147483647 w 208"/>
              <a:gd name="T59" fmla="*/ 2147483647 h 1024"/>
              <a:gd name="T60" fmla="*/ 2147483647 w 208"/>
              <a:gd name="T61" fmla="*/ 2147483647 h 1024"/>
              <a:gd name="T62" fmla="*/ 2147483647 w 208"/>
              <a:gd name="T63" fmla="*/ 2147483647 h 1024"/>
              <a:gd name="T64" fmla="*/ 2147483647 w 208"/>
              <a:gd name="T65" fmla="*/ 2147483647 h 1024"/>
              <a:gd name="T66" fmla="*/ 2147483647 w 208"/>
              <a:gd name="T67" fmla="*/ 2147483647 h 1024"/>
              <a:gd name="T68" fmla="*/ 2147483647 w 208"/>
              <a:gd name="T69" fmla="*/ 2147483647 h 1024"/>
              <a:gd name="T70" fmla="*/ 2147483647 w 208"/>
              <a:gd name="T71" fmla="*/ 2147483647 h 1024"/>
              <a:gd name="T72" fmla="*/ 2147483647 w 208"/>
              <a:gd name="T73" fmla="*/ 2147483647 h 10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8"/>
              <a:gd name="T112" fmla="*/ 0 h 1024"/>
              <a:gd name="T113" fmla="*/ 208 w 208"/>
              <a:gd name="T114" fmla="*/ 1024 h 102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8" h="1024">
                <a:moveTo>
                  <a:pt x="56" y="56"/>
                </a:moveTo>
                <a:cubicBezTo>
                  <a:pt x="56" y="72"/>
                  <a:pt x="64" y="88"/>
                  <a:pt x="56" y="104"/>
                </a:cubicBezTo>
                <a:cubicBezTo>
                  <a:pt x="48" y="120"/>
                  <a:pt x="16" y="128"/>
                  <a:pt x="8" y="152"/>
                </a:cubicBezTo>
                <a:cubicBezTo>
                  <a:pt x="0" y="176"/>
                  <a:pt x="0" y="224"/>
                  <a:pt x="8" y="248"/>
                </a:cubicBezTo>
                <a:cubicBezTo>
                  <a:pt x="16" y="272"/>
                  <a:pt x="48" y="272"/>
                  <a:pt x="56" y="296"/>
                </a:cubicBezTo>
                <a:cubicBezTo>
                  <a:pt x="64" y="320"/>
                  <a:pt x="56" y="368"/>
                  <a:pt x="56" y="392"/>
                </a:cubicBezTo>
                <a:cubicBezTo>
                  <a:pt x="56" y="416"/>
                  <a:pt x="56" y="424"/>
                  <a:pt x="56" y="440"/>
                </a:cubicBezTo>
                <a:cubicBezTo>
                  <a:pt x="56" y="456"/>
                  <a:pt x="56" y="464"/>
                  <a:pt x="56" y="488"/>
                </a:cubicBezTo>
                <a:cubicBezTo>
                  <a:pt x="56" y="512"/>
                  <a:pt x="56" y="560"/>
                  <a:pt x="56" y="584"/>
                </a:cubicBezTo>
                <a:cubicBezTo>
                  <a:pt x="56" y="608"/>
                  <a:pt x="64" y="608"/>
                  <a:pt x="56" y="632"/>
                </a:cubicBezTo>
                <a:cubicBezTo>
                  <a:pt x="48" y="656"/>
                  <a:pt x="8" y="704"/>
                  <a:pt x="8" y="728"/>
                </a:cubicBezTo>
                <a:cubicBezTo>
                  <a:pt x="8" y="752"/>
                  <a:pt x="48" y="760"/>
                  <a:pt x="56" y="776"/>
                </a:cubicBezTo>
                <a:cubicBezTo>
                  <a:pt x="64" y="792"/>
                  <a:pt x="64" y="808"/>
                  <a:pt x="56" y="824"/>
                </a:cubicBezTo>
                <a:cubicBezTo>
                  <a:pt x="48" y="840"/>
                  <a:pt x="16" y="848"/>
                  <a:pt x="8" y="872"/>
                </a:cubicBezTo>
                <a:cubicBezTo>
                  <a:pt x="0" y="896"/>
                  <a:pt x="0" y="944"/>
                  <a:pt x="8" y="968"/>
                </a:cubicBezTo>
                <a:cubicBezTo>
                  <a:pt x="16" y="992"/>
                  <a:pt x="32" y="1008"/>
                  <a:pt x="56" y="1016"/>
                </a:cubicBezTo>
                <a:cubicBezTo>
                  <a:pt x="80" y="1024"/>
                  <a:pt x="136" y="1024"/>
                  <a:pt x="152" y="1016"/>
                </a:cubicBezTo>
                <a:cubicBezTo>
                  <a:pt x="168" y="1008"/>
                  <a:pt x="144" y="976"/>
                  <a:pt x="152" y="968"/>
                </a:cubicBezTo>
                <a:cubicBezTo>
                  <a:pt x="160" y="960"/>
                  <a:pt x="192" y="984"/>
                  <a:pt x="200" y="968"/>
                </a:cubicBezTo>
                <a:cubicBezTo>
                  <a:pt x="208" y="952"/>
                  <a:pt x="208" y="888"/>
                  <a:pt x="200" y="872"/>
                </a:cubicBezTo>
                <a:cubicBezTo>
                  <a:pt x="192" y="856"/>
                  <a:pt x="168" y="880"/>
                  <a:pt x="152" y="872"/>
                </a:cubicBezTo>
                <a:cubicBezTo>
                  <a:pt x="136" y="864"/>
                  <a:pt x="120" y="840"/>
                  <a:pt x="104" y="824"/>
                </a:cubicBezTo>
                <a:cubicBezTo>
                  <a:pt x="88" y="808"/>
                  <a:pt x="64" y="792"/>
                  <a:pt x="56" y="776"/>
                </a:cubicBezTo>
                <a:cubicBezTo>
                  <a:pt x="48" y="760"/>
                  <a:pt x="48" y="752"/>
                  <a:pt x="56" y="728"/>
                </a:cubicBezTo>
                <a:cubicBezTo>
                  <a:pt x="64" y="704"/>
                  <a:pt x="96" y="656"/>
                  <a:pt x="104" y="632"/>
                </a:cubicBezTo>
                <a:cubicBezTo>
                  <a:pt x="112" y="608"/>
                  <a:pt x="104" y="600"/>
                  <a:pt x="104" y="584"/>
                </a:cubicBezTo>
                <a:cubicBezTo>
                  <a:pt x="104" y="568"/>
                  <a:pt x="104" y="560"/>
                  <a:pt x="104" y="536"/>
                </a:cubicBezTo>
                <a:cubicBezTo>
                  <a:pt x="104" y="512"/>
                  <a:pt x="104" y="480"/>
                  <a:pt x="104" y="440"/>
                </a:cubicBezTo>
                <a:cubicBezTo>
                  <a:pt x="104" y="400"/>
                  <a:pt x="104" y="328"/>
                  <a:pt x="104" y="296"/>
                </a:cubicBezTo>
                <a:cubicBezTo>
                  <a:pt x="104" y="264"/>
                  <a:pt x="96" y="264"/>
                  <a:pt x="104" y="248"/>
                </a:cubicBezTo>
                <a:cubicBezTo>
                  <a:pt x="112" y="232"/>
                  <a:pt x="144" y="216"/>
                  <a:pt x="152" y="200"/>
                </a:cubicBezTo>
                <a:cubicBezTo>
                  <a:pt x="160" y="184"/>
                  <a:pt x="144" y="168"/>
                  <a:pt x="152" y="152"/>
                </a:cubicBezTo>
                <a:cubicBezTo>
                  <a:pt x="160" y="136"/>
                  <a:pt x="200" y="120"/>
                  <a:pt x="200" y="104"/>
                </a:cubicBezTo>
                <a:cubicBezTo>
                  <a:pt x="200" y="88"/>
                  <a:pt x="168" y="72"/>
                  <a:pt x="152" y="56"/>
                </a:cubicBezTo>
                <a:cubicBezTo>
                  <a:pt x="136" y="40"/>
                  <a:pt x="120" y="16"/>
                  <a:pt x="104" y="8"/>
                </a:cubicBezTo>
                <a:cubicBezTo>
                  <a:pt x="88" y="0"/>
                  <a:pt x="64" y="0"/>
                  <a:pt x="56" y="8"/>
                </a:cubicBezTo>
                <a:cubicBezTo>
                  <a:pt x="48" y="16"/>
                  <a:pt x="56" y="40"/>
                  <a:pt x="56" y="56"/>
                </a:cubicBezTo>
                <a:close/>
              </a:path>
            </a:pathLst>
          </a:custGeom>
          <a:gradFill rotWithShape="0">
            <a:gsLst>
              <a:gs pos="0">
                <a:srgbClr val="2F762F"/>
              </a:gs>
              <a:gs pos="50000">
                <a:srgbClr val="66FF66"/>
              </a:gs>
              <a:gs pos="100000">
                <a:srgbClr val="2F762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Freeform 32"/>
          <p:cNvSpPr>
            <a:spLocks/>
          </p:cNvSpPr>
          <p:nvPr/>
        </p:nvSpPr>
        <p:spPr bwMode="auto">
          <a:xfrm flipH="1">
            <a:off x="5276850" y="3657600"/>
            <a:ext cx="371475" cy="1625600"/>
          </a:xfrm>
          <a:custGeom>
            <a:avLst/>
            <a:gdLst>
              <a:gd name="T0" fmla="*/ 2147483647 w 208"/>
              <a:gd name="T1" fmla="*/ 2147483647 h 1024"/>
              <a:gd name="T2" fmla="*/ 2147483647 w 208"/>
              <a:gd name="T3" fmla="*/ 2147483647 h 1024"/>
              <a:gd name="T4" fmla="*/ 2147483647 w 208"/>
              <a:gd name="T5" fmla="*/ 2147483647 h 1024"/>
              <a:gd name="T6" fmla="*/ 2147483647 w 208"/>
              <a:gd name="T7" fmla="*/ 2147483647 h 1024"/>
              <a:gd name="T8" fmla="*/ 2147483647 w 208"/>
              <a:gd name="T9" fmla="*/ 2147483647 h 1024"/>
              <a:gd name="T10" fmla="*/ 2147483647 w 208"/>
              <a:gd name="T11" fmla="*/ 2147483647 h 1024"/>
              <a:gd name="T12" fmla="*/ 2147483647 w 208"/>
              <a:gd name="T13" fmla="*/ 2147483647 h 1024"/>
              <a:gd name="T14" fmla="*/ 2147483647 w 208"/>
              <a:gd name="T15" fmla="*/ 2147483647 h 1024"/>
              <a:gd name="T16" fmla="*/ 2147483647 w 208"/>
              <a:gd name="T17" fmla="*/ 2147483647 h 1024"/>
              <a:gd name="T18" fmla="*/ 2147483647 w 208"/>
              <a:gd name="T19" fmla="*/ 2147483647 h 1024"/>
              <a:gd name="T20" fmla="*/ 2147483647 w 208"/>
              <a:gd name="T21" fmla="*/ 2147483647 h 1024"/>
              <a:gd name="T22" fmla="*/ 2147483647 w 208"/>
              <a:gd name="T23" fmla="*/ 2147483647 h 1024"/>
              <a:gd name="T24" fmla="*/ 2147483647 w 208"/>
              <a:gd name="T25" fmla="*/ 2147483647 h 1024"/>
              <a:gd name="T26" fmla="*/ 2147483647 w 208"/>
              <a:gd name="T27" fmla="*/ 2147483647 h 1024"/>
              <a:gd name="T28" fmla="*/ 2147483647 w 208"/>
              <a:gd name="T29" fmla="*/ 2147483647 h 1024"/>
              <a:gd name="T30" fmla="*/ 2147483647 w 208"/>
              <a:gd name="T31" fmla="*/ 2147483647 h 1024"/>
              <a:gd name="T32" fmla="*/ 2147483647 w 208"/>
              <a:gd name="T33" fmla="*/ 2147483647 h 1024"/>
              <a:gd name="T34" fmla="*/ 2147483647 w 208"/>
              <a:gd name="T35" fmla="*/ 2147483647 h 1024"/>
              <a:gd name="T36" fmla="*/ 2147483647 w 208"/>
              <a:gd name="T37" fmla="*/ 2147483647 h 1024"/>
              <a:gd name="T38" fmla="*/ 2147483647 w 208"/>
              <a:gd name="T39" fmla="*/ 2147483647 h 1024"/>
              <a:gd name="T40" fmla="*/ 2147483647 w 208"/>
              <a:gd name="T41" fmla="*/ 2147483647 h 1024"/>
              <a:gd name="T42" fmla="*/ 2147483647 w 208"/>
              <a:gd name="T43" fmla="*/ 2147483647 h 1024"/>
              <a:gd name="T44" fmla="*/ 2147483647 w 208"/>
              <a:gd name="T45" fmla="*/ 2147483647 h 1024"/>
              <a:gd name="T46" fmla="*/ 2147483647 w 208"/>
              <a:gd name="T47" fmla="*/ 2147483647 h 1024"/>
              <a:gd name="T48" fmla="*/ 2147483647 w 208"/>
              <a:gd name="T49" fmla="*/ 2147483647 h 1024"/>
              <a:gd name="T50" fmla="*/ 2147483647 w 208"/>
              <a:gd name="T51" fmla="*/ 2147483647 h 1024"/>
              <a:gd name="T52" fmla="*/ 2147483647 w 208"/>
              <a:gd name="T53" fmla="*/ 2147483647 h 1024"/>
              <a:gd name="T54" fmla="*/ 2147483647 w 208"/>
              <a:gd name="T55" fmla="*/ 2147483647 h 1024"/>
              <a:gd name="T56" fmla="*/ 2147483647 w 208"/>
              <a:gd name="T57" fmla="*/ 2147483647 h 1024"/>
              <a:gd name="T58" fmla="*/ 2147483647 w 208"/>
              <a:gd name="T59" fmla="*/ 2147483647 h 1024"/>
              <a:gd name="T60" fmla="*/ 2147483647 w 208"/>
              <a:gd name="T61" fmla="*/ 2147483647 h 1024"/>
              <a:gd name="T62" fmla="*/ 2147483647 w 208"/>
              <a:gd name="T63" fmla="*/ 2147483647 h 1024"/>
              <a:gd name="T64" fmla="*/ 2147483647 w 208"/>
              <a:gd name="T65" fmla="*/ 2147483647 h 1024"/>
              <a:gd name="T66" fmla="*/ 2147483647 w 208"/>
              <a:gd name="T67" fmla="*/ 2147483647 h 1024"/>
              <a:gd name="T68" fmla="*/ 2147483647 w 208"/>
              <a:gd name="T69" fmla="*/ 2147483647 h 1024"/>
              <a:gd name="T70" fmla="*/ 2147483647 w 208"/>
              <a:gd name="T71" fmla="*/ 2147483647 h 1024"/>
              <a:gd name="T72" fmla="*/ 2147483647 w 208"/>
              <a:gd name="T73" fmla="*/ 2147483647 h 10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8"/>
              <a:gd name="T112" fmla="*/ 0 h 1024"/>
              <a:gd name="T113" fmla="*/ 208 w 208"/>
              <a:gd name="T114" fmla="*/ 1024 h 102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8" h="1024">
                <a:moveTo>
                  <a:pt x="56" y="56"/>
                </a:moveTo>
                <a:cubicBezTo>
                  <a:pt x="56" y="72"/>
                  <a:pt x="64" y="88"/>
                  <a:pt x="56" y="104"/>
                </a:cubicBezTo>
                <a:cubicBezTo>
                  <a:pt x="48" y="120"/>
                  <a:pt x="16" y="128"/>
                  <a:pt x="8" y="152"/>
                </a:cubicBezTo>
                <a:cubicBezTo>
                  <a:pt x="0" y="176"/>
                  <a:pt x="0" y="224"/>
                  <a:pt x="8" y="248"/>
                </a:cubicBezTo>
                <a:cubicBezTo>
                  <a:pt x="16" y="272"/>
                  <a:pt x="48" y="272"/>
                  <a:pt x="56" y="296"/>
                </a:cubicBezTo>
                <a:cubicBezTo>
                  <a:pt x="64" y="320"/>
                  <a:pt x="56" y="368"/>
                  <a:pt x="56" y="392"/>
                </a:cubicBezTo>
                <a:cubicBezTo>
                  <a:pt x="56" y="416"/>
                  <a:pt x="56" y="424"/>
                  <a:pt x="56" y="440"/>
                </a:cubicBezTo>
                <a:cubicBezTo>
                  <a:pt x="56" y="456"/>
                  <a:pt x="56" y="464"/>
                  <a:pt x="56" y="488"/>
                </a:cubicBezTo>
                <a:cubicBezTo>
                  <a:pt x="56" y="512"/>
                  <a:pt x="56" y="560"/>
                  <a:pt x="56" y="584"/>
                </a:cubicBezTo>
                <a:cubicBezTo>
                  <a:pt x="56" y="608"/>
                  <a:pt x="64" y="608"/>
                  <a:pt x="56" y="632"/>
                </a:cubicBezTo>
                <a:cubicBezTo>
                  <a:pt x="48" y="656"/>
                  <a:pt x="8" y="704"/>
                  <a:pt x="8" y="728"/>
                </a:cubicBezTo>
                <a:cubicBezTo>
                  <a:pt x="8" y="752"/>
                  <a:pt x="48" y="760"/>
                  <a:pt x="56" y="776"/>
                </a:cubicBezTo>
                <a:cubicBezTo>
                  <a:pt x="64" y="792"/>
                  <a:pt x="64" y="808"/>
                  <a:pt x="56" y="824"/>
                </a:cubicBezTo>
                <a:cubicBezTo>
                  <a:pt x="48" y="840"/>
                  <a:pt x="16" y="848"/>
                  <a:pt x="8" y="872"/>
                </a:cubicBezTo>
                <a:cubicBezTo>
                  <a:pt x="0" y="896"/>
                  <a:pt x="0" y="944"/>
                  <a:pt x="8" y="968"/>
                </a:cubicBezTo>
                <a:cubicBezTo>
                  <a:pt x="16" y="992"/>
                  <a:pt x="32" y="1008"/>
                  <a:pt x="56" y="1016"/>
                </a:cubicBezTo>
                <a:cubicBezTo>
                  <a:pt x="80" y="1024"/>
                  <a:pt x="136" y="1024"/>
                  <a:pt x="152" y="1016"/>
                </a:cubicBezTo>
                <a:cubicBezTo>
                  <a:pt x="168" y="1008"/>
                  <a:pt x="144" y="976"/>
                  <a:pt x="152" y="968"/>
                </a:cubicBezTo>
                <a:cubicBezTo>
                  <a:pt x="160" y="960"/>
                  <a:pt x="192" y="984"/>
                  <a:pt x="200" y="968"/>
                </a:cubicBezTo>
                <a:cubicBezTo>
                  <a:pt x="208" y="952"/>
                  <a:pt x="208" y="888"/>
                  <a:pt x="200" y="872"/>
                </a:cubicBezTo>
                <a:cubicBezTo>
                  <a:pt x="192" y="856"/>
                  <a:pt x="168" y="880"/>
                  <a:pt x="152" y="872"/>
                </a:cubicBezTo>
                <a:cubicBezTo>
                  <a:pt x="136" y="864"/>
                  <a:pt x="120" y="840"/>
                  <a:pt x="104" y="824"/>
                </a:cubicBezTo>
                <a:cubicBezTo>
                  <a:pt x="88" y="808"/>
                  <a:pt x="64" y="792"/>
                  <a:pt x="56" y="776"/>
                </a:cubicBezTo>
                <a:cubicBezTo>
                  <a:pt x="48" y="760"/>
                  <a:pt x="48" y="752"/>
                  <a:pt x="56" y="728"/>
                </a:cubicBezTo>
                <a:cubicBezTo>
                  <a:pt x="64" y="704"/>
                  <a:pt x="96" y="656"/>
                  <a:pt x="104" y="632"/>
                </a:cubicBezTo>
                <a:cubicBezTo>
                  <a:pt x="112" y="608"/>
                  <a:pt x="104" y="600"/>
                  <a:pt x="104" y="584"/>
                </a:cubicBezTo>
                <a:cubicBezTo>
                  <a:pt x="104" y="568"/>
                  <a:pt x="104" y="560"/>
                  <a:pt x="104" y="536"/>
                </a:cubicBezTo>
                <a:cubicBezTo>
                  <a:pt x="104" y="512"/>
                  <a:pt x="104" y="480"/>
                  <a:pt x="104" y="440"/>
                </a:cubicBezTo>
                <a:cubicBezTo>
                  <a:pt x="104" y="400"/>
                  <a:pt x="104" y="328"/>
                  <a:pt x="104" y="296"/>
                </a:cubicBezTo>
                <a:cubicBezTo>
                  <a:pt x="104" y="264"/>
                  <a:pt x="96" y="264"/>
                  <a:pt x="104" y="248"/>
                </a:cubicBezTo>
                <a:cubicBezTo>
                  <a:pt x="112" y="232"/>
                  <a:pt x="144" y="216"/>
                  <a:pt x="152" y="200"/>
                </a:cubicBezTo>
                <a:cubicBezTo>
                  <a:pt x="160" y="184"/>
                  <a:pt x="144" y="168"/>
                  <a:pt x="152" y="152"/>
                </a:cubicBezTo>
                <a:cubicBezTo>
                  <a:pt x="160" y="136"/>
                  <a:pt x="200" y="120"/>
                  <a:pt x="200" y="104"/>
                </a:cubicBezTo>
                <a:cubicBezTo>
                  <a:pt x="200" y="88"/>
                  <a:pt x="168" y="72"/>
                  <a:pt x="152" y="56"/>
                </a:cubicBezTo>
                <a:cubicBezTo>
                  <a:pt x="136" y="40"/>
                  <a:pt x="120" y="16"/>
                  <a:pt x="104" y="8"/>
                </a:cubicBezTo>
                <a:cubicBezTo>
                  <a:pt x="88" y="0"/>
                  <a:pt x="64" y="0"/>
                  <a:pt x="56" y="8"/>
                </a:cubicBezTo>
                <a:cubicBezTo>
                  <a:pt x="48" y="16"/>
                  <a:pt x="56" y="40"/>
                  <a:pt x="56" y="56"/>
                </a:cubicBezTo>
                <a:close/>
              </a:path>
            </a:pathLst>
          </a:custGeom>
          <a:gradFill rotWithShape="0">
            <a:gsLst>
              <a:gs pos="0">
                <a:srgbClr val="005E00"/>
              </a:gs>
              <a:gs pos="50000">
                <a:srgbClr val="00CC00"/>
              </a:gs>
              <a:gs pos="100000">
                <a:srgbClr val="005E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Freeform 33"/>
          <p:cNvSpPr>
            <a:spLocks/>
          </p:cNvSpPr>
          <p:nvPr/>
        </p:nvSpPr>
        <p:spPr bwMode="auto">
          <a:xfrm>
            <a:off x="6219825" y="3886200"/>
            <a:ext cx="628650" cy="1244600"/>
          </a:xfrm>
          <a:custGeom>
            <a:avLst/>
            <a:gdLst>
              <a:gd name="T0" fmla="*/ 2147483647 w 352"/>
              <a:gd name="T1" fmla="*/ 2147483647 h 784"/>
              <a:gd name="T2" fmla="*/ 2147483647 w 352"/>
              <a:gd name="T3" fmla="*/ 2147483647 h 784"/>
              <a:gd name="T4" fmla="*/ 2147483647 w 352"/>
              <a:gd name="T5" fmla="*/ 2147483647 h 784"/>
              <a:gd name="T6" fmla="*/ 2147483647 w 352"/>
              <a:gd name="T7" fmla="*/ 2147483647 h 784"/>
              <a:gd name="T8" fmla="*/ 2147483647 w 352"/>
              <a:gd name="T9" fmla="*/ 2147483647 h 784"/>
              <a:gd name="T10" fmla="*/ 2147483647 w 352"/>
              <a:gd name="T11" fmla="*/ 2147483647 h 784"/>
              <a:gd name="T12" fmla="*/ 2147483647 w 352"/>
              <a:gd name="T13" fmla="*/ 2147483647 h 784"/>
              <a:gd name="T14" fmla="*/ 2147483647 w 352"/>
              <a:gd name="T15" fmla="*/ 2147483647 h 784"/>
              <a:gd name="T16" fmla="*/ 2147483647 w 352"/>
              <a:gd name="T17" fmla="*/ 2147483647 h 784"/>
              <a:gd name="T18" fmla="*/ 2147483647 w 352"/>
              <a:gd name="T19" fmla="*/ 2147483647 h 784"/>
              <a:gd name="T20" fmla="*/ 2147483647 w 352"/>
              <a:gd name="T21" fmla="*/ 2147483647 h 784"/>
              <a:gd name="T22" fmla="*/ 2147483647 w 352"/>
              <a:gd name="T23" fmla="*/ 2147483647 h 784"/>
              <a:gd name="T24" fmla="*/ 2147483647 w 352"/>
              <a:gd name="T25" fmla="*/ 2147483647 h 784"/>
              <a:gd name="T26" fmla="*/ 2147483647 w 352"/>
              <a:gd name="T27" fmla="*/ 2147483647 h 784"/>
              <a:gd name="T28" fmla="*/ 2147483647 w 352"/>
              <a:gd name="T29" fmla="*/ 2147483647 h 784"/>
              <a:gd name="T30" fmla="*/ 2147483647 w 352"/>
              <a:gd name="T31" fmla="*/ 2147483647 h 784"/>
              <a:gd name="T32" fmla="*/ 2147483647 w 352"/>
              <a:gd name="T33" fmla="*/ 0 h 784"/>
              <a:gd name="T34" fmla="*/ 2147483647 w 352"/>
              <a:gd name="T35" fmla="*/ 2147483647 h 784"/>
              <a:gd name="T36" fmla="*/ 2147483647 w 352"/>
              <a:gd name="T37" fmla="*/ 0 h 784"/>
              <a:gd name="T38" fmla="*/ 2147483647 w 352"/>
              <a:gd name="T39" fmla="*/ 2147483647 h 784"/>
              <a:gd name="T40" fmla="*/ 2147483647 w 352"/>
              <a:gd name="T41" fmla="*/ 2147483647 h 7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2"/>
              <a:gd name="T64" fmla="*/ 0 h 784"/>
              <a:gd name="T65" fmla="*/ 352 w 352"/>
              <a:gd name="T66" fmla="*/ 784 h 7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2" h="784">
                <a:moveTo>
                  <a:pt x="104" y="48"/>
                </a:moveTo>
                <a:cubicBezTo>
                  <a:pt x="60" y="44"/>
                  <a:pt x="16" y="40"/>
                  <a:pt x="8" y="96"/>
                </a:cubicBezTo>
                <a:cubicBezTo>
                  <a:pt x="0" y="152"/>
                  <a:pt x="56" y="296"/>
                  <a:pt x="56" y="384"/>
                </a:cubicBezTo>
                <a:cubicBezTo>
                  <a:pt x="56" y="472"/>
                  <a:pt x="8" y="560"/>
                  <a:pt x="8" y="624"/>
                </a:cubicBezTo>
                <a:cubicBezTo>
                  <a:pt x="8" y="688"/>
                  <a:pt x="32" y="752"/>
                  <a:pt x="56" y="768"/>
                </a:cubicBezTo>
                <a:cubicBezTo>
                  <a:pt x="80" y="784"/>
                  <a:pt x="136" y="720"/>
                  <a:pt x="152" y="720"/>
                </a:cubicBezTo>
                <a:cubicBezTo>
                  <a:pt x="168" y="720"/>
                  <a:pt x="136" y="768"/>
                  <a:pt x="152" y="768"/>
                </a:cubicBezTo>
                <a:cubicBezTo>
                  <a:pt x="168" y="768"/>
                  <a:pt x="224" y="720"/>
                  <a:pt x="248" y="720"/>
                </a:cubicBezTo>
                <a:cubicBezTo>
                  <a:pt x="272" y="720"/>
                  <a:pt x="280" y="768"/>
                  <a:pt x="296" y="768"/>
                </a:cubicBezTo>
                <a:cubicBezTo>
                  <a:pt x="312" y="768"/>
                  <a:pt x="336" y="744"/>
                  <a:pt x="344" y="720"/>
                </a:cubicBezTo>
                <a:cubicBezTo>
                  <a:pt x="352" y="696"/>
                  <a:pt x="352" y="656"/>
                  <a:pt x="344" y="624"/>
                </a:cubicBezTo>
                <a:cubicBezTo>
                  <a:pt x="336" y="592"/>
                  <a:pt x="304" y="568"/>
                  <a:pt x="296" y="528"/>
                </a:cubicBezTo>
                <a:cubicBezTo>
                  <a:pt x="288" y="488"/>
                  <a:pt x="304" y="440"/>
                  <a:pt x="296" y="384"/>
                </a:cubicBezTo>
                <a:cubicBezTo>
                  <a:pt x="288" y="328"/>
                  <a:pt x="248" y="240"/>
                  <a:pt x="248" y="192"/>
                </a:cubicBezTo>
                <a:cubicBezTo>
                  <a:pt x="248" y="144"/>
                  <a:pt x="280" y="120"/>
                  <a:pt x="296" y="96"/>
                </a:cubicBezTo>
                <a:cubicBezTo>
                  <a:pt x="312" y="72"/>
                  <a:pt x="344" y="64"/>
                  <a:pt x="344" y="48"/>
                </a:cubicBezTo>
                <a:cubicBezTo>
                  <a:pt x="344" y="32"/>
                  <a:pt x="312" y="0"/>
                  <a:pt x="296" y="0"/>
                </a:cubicBezTo>
                <a:cubicBezTo>
                  <a:pt x="280" y="0"/>
                  <a:pt x="264" y="48"/>
                  <a:pt x="248" y="48"/>
                </a:cubicBezTo>
                <a:cubicBezTo>
                  <a:pt x="232" y="48"/>
                  <a:pt x="216" y="0"/>
                  <a:pt x="200" y="0"/>
                </a:cubicBezTo>
                <a:cubicBezTo>
                  <a:pt x="184" y="0"/>
                  <a:pt x="176" y="40"/>
                  <a:pt x="152" y="48"/>
                </a:cubicBezTo>
                <a:cubicBezTo>
                  <a:pt x="128" y="56"/>
                  <a:pt x="72" y="48"/>
                  <a:pt x="56" y="48"/>
                </a:cubicBezTo>
              </a:path>
            </a:pathLst>
          </a:custGeom>
          <a:gradFill rotWithShape="0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Text Box 34"/>
          <p:cNvSpPr txBox="1">
            <a:spLocks noChangeArrowheads="1"/>
          </p:cNvSpPr>
          <p:nvPr/>
        </p:nvSpPr>
        <p:spPr bwMode="auto">
          <a:xfrm>
            <a:off x="6067425" y="3155950"/>
            <a:ext cx="9953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>
                <a:solidFill>
                  <a:srgbClr val="FFFFFF"/>
                </a:solidFill>
                <a:latin typeface="Comic Sans MS" charset="0"/>
              </a:rPr>
              <a:t>lactose</a:t>
            </a:r>
          </a:p>
          <a:p>
            <a:pPr algn="ctr" eaLnBrk="0" hangingPunct="0"/>
            <a:r>
              <a:rPr lang="de-DE" sz="1400">
                <a:solidFill>
                  <a:srgbClr val="FFFFFF"/>
                </a:solidFill>
                <a:latin typeface="Comic Sans MS" charset="0"/>
              </a:rPr>
              <a:t>permease </a:t>
            </a:r>
          </a:p>
          <a:p>
            <a:pPr algn="ctr" eaLnBrk="0" hangingPunct="0"/>
            <a:r>
              <a:rPr lang="de-DE" sz="1400">
                <a:solidFill>
                  <a:srgbClr val="FFFFFF"/>
                </a:solidFill>
                <a:latin typeface="Comic Sans MS" charset="0"/>
              </a:rPr>
              <a:t>LacY</a:t>
            </a:r>
          </a:p>
        </p:txBody>
      </p:sp>
      <p:sp>
        <p:nvSpPr>
          <p:cNvPr id="20510" name="Text Box 35"/>
          <p:cNvSpPr txBox="1">
            <a:spLocks noChangeArrowheads="1"/>
          </p:cNvSpPr>
          <p:nvPr/>
        </p:nvSpPr>
        <p:spPr bwMode="auto">
          <a:xfrm>
            <a:off x="1976438" y="1352550"/>
            <a:ext cx="61864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de-DE" sz="1600" dirty="0" err="1">
                <a:solidFill>
                  <a:schemeClr val="bg1"/>
                </a:solidFill>
                <a:latin typeface="Comic Sans MS" charset="0"/>
              </a:rPr>
              <a:t>energy</a:t>
            </a:r>
            <a:r>
              <a:rPr lang="de-DE" sz="1600" dirty="0">
                <a:solidFill>
                  <a:schemeClr val="bg1"/>
                </a:solidFill>
                <a:latin typeface="Comic Sans MS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Comic Sans MS" charset="0"/>
              </a:rPr>
              <a:t>conversion</a:t>
            </a:r>
            <a:r>
              <a:rPr lang="de-DE" sz="1600" dirty="0">
                <a:solidFill>
                  <a:schemeClr val="bg1"/>
                </a:solidFill>
                <a:latin typeface="Comic Sans MS" charset="0"/>
              </a:rPr>
              <a:t>  </a:t>
            </a:r>
            <a:r>
              <a:rPr lang="de-DE" sz="1600" dirty="0">
                <a:latin typeface="Comic Sans MS" charset="0"/>
              </a:rPr>
              <a:t>		</a:t>
            </a:r>
            <a:r>
              <a:rPr lang="de-DE" sz="1600" dirty="0" smtClean="0">
                <a:solidFill>
                  <a:srgbClr val="FFFFFF"/>
                </a:solidFill>
                <a:latin typeface="Comic Sans MS" charset="0"/>
              </a:rPr>
              <a:t>ATP </a:t>
            </a:r>
            <a:r>
              <a:rPr lang="de-DE" sz="1600" dirty="0" err="1" smtClean="0">
                <a:solidFill>
                  <a:srgbClr val="FFFFFF"/>
                </a:solidFill>
                <a:latin typeface="Comic Sans MS" charset="0"/>
              </a:rPr>
              <a:t>synthase</a:t>
            </a:r>
            <a:endParaRPr lang="de-DE" sz="1600" dirty="0" smtClean="0">
              <a:solidFill>
                <a:srgbClr val="FFFFFF"/>
              </a:solidFill>
              <a:latin typeface="Comic Sans MS" charset="0"/>
            </a:endParaRPr>
          </a:p>
          <a:p>
            <a:pPr eaLnBrk="0" hangingPunct="0">
              <a:buFontTx/>
              <a:buChar char="•"/>
            </a:pPr>
            <a:r>
              <a:rPr lang="de-DE" sz="1600" dirty="0" err="1">
                <a:solidFill>
                  <a:srgbClr val="FFFFFF"/>
                </a:solidFill>
                <a:latin typeface="Comic Sans MS" charset="0"/>
              </a:rPr>
              <a:t>energy</a:t>
            </a:r>
            <a:r>
              <a:rPr lang="de-DE" sz="1600" dirty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Comic Sans MS" charset="0"/>
              </a:rPr>
              <a:t>gain</a:t>
            </a:r>
            <a:r>
              <a:rPr lang="de-DE" sz="1600" dirty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de-DE" sz="1600" dirty="0">
                <a:solidFill>
                  <a:srgbClr val="0000FF"/>
                </a:solidFill>
                <a:latin typeface="Comic Sans MS" charset="0"/>
              </a:rPr>
              <a:t>	</a:t>
            </a:r>
            <a:r>
              <a:rPr lang="de-DE" sz="1600" dirty="0">
                <a:latin typeface="Comic Sans MS" charset="0"/>
              </a:rPr>
              <a:t>		</a:t>
            </a:r>
            <a:r>
              <a:rPr lang="de-DE" sz="1600" dirty="0" err="1">
                <a:solidFill>
                  <a:srgbClr val="FFFFFF"/>
                </a:solidFill>
                <a:latin typeface="Comic Sans MS" charset="0"/>
              </a:rPr>
              <a:t>photosynthetic</a:t>
            </a:r>
            <a:r>
              <a:rPr lang="de-DE" sz="1600" dirty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Comic Sans MS" charset="0"/>
              </a:rPr>
              <a:t>complex</a:t>
            </a:r>
            <a:endParaRPr lang="de-DE" sz="1600" dirty="0">
              <a:solidFill>
                <a:srgbClr val="FFFFFF"/>
              </a:solidFill>
              <a:latin typeface="Comic Sans MS" charset="0"/>
            </a:endParaRPr>
          </a:p>
          <a:p>
            <a:pPr eaLnBrk="0" hangingPunct="0">
              <a:buFontTx/>
              <a:buChar char="•"/>
            </a:pPr>
            <a:r>
              <a:rPr lang="de-DE" sz="1600" dirty="0" err="1">
                <a:solidFill>
                  <a:srgbClr val="FFFFFF"/>
                </a:solidFill>
                <a:latin typeface="Comic Sans MS" charset="0"/>
              </a:rPr>
              <a:t>signalling</a:t>
            </a:r>
            <a:r>
              <a:rPr lang="de-DE" sz="1600" dirty="0">
                <a:solidFill>
                  <a:srgbClr val="0000FF"/>
                </a:solidFill>
                <a:latin typeface="Comic Sans MS" charset="0"/>
              </a:rPr>
              <a:t>		</a:t>
            </a:r>
            <a:r>
              <a:rPr lang="de-DE" sz="1600" dirty="0">
                <a:latin typeface="Comic Sans MS" charset="0"/>
              </a:rPr>
              <a:t>	</a:t>
            </a:r>
            <a:r>
              <a:rPr lang="de-DE" sz="1600" dirty="0" err="1">
                <a:solidFill>
                  <a:srgbClr val="FFFFFF"/>
                </a:solidFill>
                <a:latin typeface="Comic Sans MS" charset="0"/>
              </a:rPr>
              <a:t>chemosensors</a:t>
            </a:r>
            <a:endParaRPr lang="de-DE" sz="1600" dirty="0">
              <a:solidFill>
                <a:srgbClr val="FFFFFF"/>
              </a:solidFill>
              <a:latin typeface="Comic Sans MS" charset="0"/>
            </a:endParaRPr>
          </a:p>
          <a:p>
            <a:pPr eaLnBrk="0" hangingPunct="0">
              <a:buFontTx/>
              <a:buChar char="•"/>
            </a:pPr>
            <a:r>
              <a:rPr lang="de-DE" sz="1600" dirty="0" err="1">
                <a:solidFill>
                  <a:srgbClr val="FFFFFF"/>
                </a:solidFill>
                <a:latin typeface="Comic Sans MS" charset="0"/>
              </a:rPr>
              <a:t>substrate</a:t>
            </a:r>
            <a:r>
              <a:rPr lang="de-DE" sz="1600" dirty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Comic Sans MS" charset="0"/>
              </a:rPr>
              <a:t>transport</a:t>
            </a:r>
            <a:r>
              <a:rPr lang="de-DE" sz="1600" dirty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de-DE" sz="1600" dirty="0">
                <a:latin typeface="Comic Sans MS" charset="0"/>
              </a:rPr>
              <a:t>		</a:t>
            </a:r>
            <a:r>
              <a:rPr lang="de-DE" sz="1600" dirty="0" err="1">
                <a:solidFill>
                  <a:srgbClr val="FFFFFF"/>
                </a:solidFill>
                <a:latin typeface="Comic Sans MS" charset="0"/>
              </a:rPr>
              <a:t>permeases</a:t>
            </a:r>
            <a:endParaRPr lang="de-DE" sz="1600" dirty="0">
              <a:solidFill>
                <a:srgbClr val="FFFFFF"/>
              </a:solidFill>
              <a:latin typeface="Comic Sans MS" charset="0"/>
            </a:endParaRPr>
          </a:p>
          <a:p>
            <a:pPr eaLnBrk="0" hangingPunct="0">
              <a:buFontTx/>
              <a:buChar char="•"/>
            </a:pPr>
            <a:r>
              <a:rPr lang="de-DE" sz="1600" dirty="0" err="1">
                <a:solidFill>
                  <a:srgbClr val="FFFFFF"/>
                </a:solidFill>
                <a:latin typeface="Comic Sans MS" charset="0"/>
              </a:rPr>
              <a:t>protein</a:t>
            </a:r>
            <a:r>
              <a:rPr lang="de-DE" sz="1600" dirty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Comic Sans MS" charset="0"/>
              </a:rPr>
              <a:t>translocation</a:t>
            </a:r>
            <a:r>
              <a:rPr lang="de-DE" sz="1600" dirty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de-DE" sz="1600" dirty="0">
                <a:latin typeface="Comic Sans MS" charset="0"/>
              </a:rPr>
              <a:t>		</a:t>
            </a:r>
            <a:r>
              <a:rPr lang="de-DE" sz="1600" dirty="0" err="1">
                <a:solidFill>
                  <a:srgbClr val="FFFFFF"/>
                </a:solidFill>
                <a:latin typeface="Comic Sans MS" charset="0"/>
              </a:rPr>
              <a:t>translocases</a:t>
            </a:r>
            <a:endParaRPr lang="de-DE" sz="1600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0511" name="Text Box 36"/>
          <p:cNvSpPr txBox="1">
            <a:spLocks noChangeArrowheads="1"/>
          </p:cNvSpPr>
          <p:nvPr/>
        </p:nvSpPr>
        <p:spPr bwMode="auto">
          <a:xfrm>
            <a:off x="1670050" y="457200"/>
            <a:ext cx="7277100" cy="46196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chemeClr val="bg1"/>
                </a:solidFill>
                <a:latin typeface="Comic Sans MS" charset="0"/>
              </a:rPr>
              <a:t>Membrane proteins play essential cell functions</a:t>
            </a:r>
          </a:p>
        </p:txBody>
      </p:sp>
      <p:sp>
        <p:nvSpPr>
          <p:cNvPr id="20512" name="Text Box 37"/>
          <p:cNvSpPr txBox="1">
            <a:spLocks noChangeArrowheads="1"/>
          </p:cNvSpPr>
          <p:nvPr/>
        </p:nvSpPr>
        <p:spPr bwMode="auto">
          <a:xfrm>
            <a:off x="4362450" y="3611563"/>
            <a:ext cx="382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000">
                <a:latin typeface="Comic Sans MS" charset="0"/>
              </a:rPr>
              <a:t>h</a:t>
            </a:r>
            <a:r>
              <a:rPr lang="de-DE" sz="1200" baseline="30000">
                <a:latin typeface="Comic Sans MS" charset="0"/>
              </a:rPr>
              <a:t>.</a:t>
            </a:r>
            <a:r>
              <a:rPr lang="de-DE" sz="1200">
                <a:latin typeface="Comic Sans MS" charset="0"/>
                <a:sym typeface="Symbol" charset="2"/>
              </a:rPr>
              <a:t></a:t>
            </a:r>
            <a:endParaRPr lang="de-DE" sz="1200">
              <a:latin typeface="Comic Sans MS" charset="0"/>
            </a:endParaRPr>
          </a:p>
        </p:txBody>
      </p:sp>
      <p:sp>
        <p:nvSpPr>
          <p:cNvPr id="20513" name="AutoShape 38"/>
          <p:cNvSpPr>
            <a:spLocks noChangeArrowheads="1"/>
          </p:cNvSpPr>
          <p:nvPr/>
        </p:nvSpPr>
        <p:spPr bwMode="auto">
          <a:xfrm>
            <a:off x="3248025" y="3962400"/>
            <a:ext cx="342900" cy="381000"/>
          </a:xfrm>
          <a:prstGeom prst="curvedLeftArrow">
            <a:avLst>
              <a:gd name="adj1" fmla="val 25000"/>
              <a:gd name="adj2" fmla="val 50000"/>
              <a:gd name="adj3" fmla="val 3333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09900" y="5791200"/>
            <a:ext cx="51435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</a:rPr>
              <a:t>Key Question:  How do proteins insert into the membrane?</a:t>
            </a:r>
            <a:endParaRPr lang="en-US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5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533400"/>
            <a:ext cx="9210675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Current Understanding of Membrane Protein Insertion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981200"/>
            <a:ext cx="3833813" cy="31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7082" y="2133600"/>
            <a:ext cx="6199918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5"/>
          <p:cNvSpPr txBox="1">
            <a:spLocks noChangeArrowheads="1"/>
          </p:cNvSpPr>
          <p:nvPr/>
        </p:nvSpPr>
        <p:spPr bwMode="auto">
          <a:xfrm>
            <a:off x="800100" y="5410200"/>
            <a:ext cx="9210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Different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Insertion Pathways:  Spontaneous, SRP, Sec Translocase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5"/>
          <p:cNvSpPr txBox="1">
            <a:spLocks noChangeArrowheads="1"/>
          </p:cNvSpPr>
          <p:nvPr/>
        </p:nvSpPr>
        <p:spPr bwMode="auto">
          <a:xfrm>
            <a:off x="647700" y="0"/>
            <a:ext cx="9210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The Discovery of YidC</a:t>
            </a:r>
          </a:p>
        </p:txBody>
      </p:sp>
      <p:sp>
        <p:nvSpPr>
          <p:cNvPr id="3" name="Rectangle 85"/>
          <p:cNvSpPr txBox="1">
            <a:spLocks noChangeArrowheads="1"/>
          </p:cNvSpPr>
          <p:nvPr/>
        </p:nvSpPr>
        <p:spPr bwMode="auto">
          <a:xfrm>
            <a:off x="647700" y="2209800"/>
            <a:ext cx="9210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1600" dirty="0" smtClean="0"/>
          </a:p>
          <a:p>
            <a:endParaRPr lang="en-US" sz="2800" dirty="0"/>
          </a:p>
          <a:p>
            <a:r>
              <a:rPr lang="en-US" sz="2800" dirty="0" smtClean="0"/>
              <a:t>YidC </a:t>
            </a:r>
            <a:r>
              <a:rPr lang="en-US" sz="2800" dirty="0"/>
              <a:t>mediates membrane protein insertion in bacteria</a:t>
            </a:r>
          </a:p>
          <a:p>
            <a:r>
              <a:rPr lang="en-US" sz="1600" dirty="0" smtClean="0"/>
              <a:t>James C. Samuelson</a:t>
            </a:r>
            <a:r>
              <a:rPr lang="en-US" sz="1600" baseline="30000" dirty="0">
                <a:hlinkClick r:id="" action="ppaction://hlinkfile" tooltip="affiliated with "/>
              </a:rPr>
              <a:t>1</a:t>
            </a:r>
            <a:r>
              <a:rPr lang="en-US" sz="1600" dirty="0" smtClean="0"/>
              <a:t>, </a:t>
            </a:r>
            <a:r>
              <a:rPr lang="en-US" sz="1600" dirty="0" err="1" smtClean="0"/>
              <a:t>Minyong</a:t>
            </a:r>
            <a:r>
              <a:rPr lang="en-US" sz="1600" dirty="0" smtClean="0"/>
              <a:t> Chen</a:t>
            </a:r>
            <a:r>
              <a:rPr lang="en-US" sz="1600" baseline="30000" dirty="0">
                <a:hlinkClick r:id="" action="ppaction://hlinkfile" tooltip="affiliated with "/>
              </a:rPr>
              <a:t>1</a:t>
            </a:r>
            <a:r>
              <a:rPr lang="en-US" sz="1600" dirty="0" smtClean="0"/>
              <a:t>, </a:t>
            </a:r>
            <a:r>
              <a:rPr lang="en-US" sz="1600" dirty="0" err="1" smtClean="0"/>
              <a:t>Fenglei</a:t>
            </a:r>
            <a:r>
              <a:rPr lang="en-US" sz="1600" dirty="0" smtClean="0"/>
              <a:t> Jiang</a:t>
            </a:r>
            <a:r>
              <a:rPr lang="en-US" sz="1600" baseline="30000" dirty="0">
                <a:hlinkClick r:id="" action="ppaction://hlinkfile" tooltip="affiliated with "/>
              </a:rPr>
              <a:t>1</a:t>
            </a:r>
            <a:r>
              <a:rPr lang="en-US" sz="1600" dirty="0" smtClean="0"/>
              <a:t>, Ines Möller</a:t>
            </a:r>
            <a:r>
              <a:rPr lang="en-US" sz="1600" baseline="30000" dirty="0">
                <a:hlinkClick r:id="" action="ppaction://hlinkfile" tooltip="affiliated with "/>
              </a:rPr>
              <a:t>2</a:t>
            </a:r>
            <a:r>
              <a:rPr lang="en-US" sz="1600" dirty="0" smtClean="0"/>
              <a:t>, Martin Wiedmann</a:t>
            </a:r>
            <a:r>
              <a:rPr lang="en-US" sz="1600" baseline="30000" dirty="0">
                <a:hlinkClick r:id="" action="ppaction://hlinkfile" tooltip="affiliated with "/>
              </a:rPr>
              <a:t>2</a:t>
            </a:r>
            <a:r>
              <a:rPr lang="en-US" sz="1600" dirty="0" smtClean="0"/>
              <a:t>, Andreas Kuhn</a:t>
            </a:r>
            <a:r>
              <a:rPr lang="en-US" sz="1600" baseline="30000" dirty="0">
                <a:hlinkClick r:id="" action="ppaction://hlinkfile" tooltip="affiliated with "/>
              </a:rPr>
              <a:t>3</a:t>
            </a:r>
            <a:r>
              <a:rPr lang="en-US" sz="1600" dirty="0" smtClean="0"/>
              <a:t>, Gregory J. Phillips</a:t>
            </a:r>
            <a:r>
              <a:rPr lang="en-US" sz="1600" baseline="30000" dirty="0">
                <a:hlinkClick r:id="" action="ppaction://hlinkfile" tooltip="affiliated with "/>
              </a:rPr>
              <a:t>4</a:t>
            </a:r>
            <a:r>
              <a:rPr lang="en-US" sz="1600" dirty="0" smtClean="0"/>
              <a:t> &amp; Ross E. Dalbey</a:t>
            </a:r>
            <a:r>
              <a:rPr lang="en-US" sz="1600" baseline="30000" dirty="0">
                <a:hlinkClick r:id="" action="ppaction://hlinkfile" tooltip="affiliated with "/>
              </a:rPr>
              <a:t>1</a:t>
            </a:r>
            <a:endParaRPr lang="en-US" sz="16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914400"/>
            <a:ext cx="6448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3700" y="3352800"/>
            <a:ext cx="4752975" cy="32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5"/>
          <p:cNvSpPr txBox="1">
            <a:spLocks noChangeArrowheads="1"/>
          </p:cNvSpPr>
          <p:nvPr/>
        </p:nvSpPr>
        <p:spPr bwMode="auto">
          <a:xfrm>
            <a:off x="7886700" y="3505200"/>
            <a:ext cx="2247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16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2057400"/>
            <a:ext cx="8743950" cy="4343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Our objective as scientists is to advance the knowledge of membrane protein insertion in humans.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Humans contain the essential mitochondrial</a:t>
            </a:r>
          </a:p>
          <a:p>
            <a:pPr>
              <a:buNone/>
            </a:pPr>
            <a:r>
              <a:rPr lang="en-US" b="0" dirty="0" smtClean="0">
                <a:solidFill>
                  <a:schemeClr val="bg1"/>
                </a:solidFill>
              </a:rPr>
              <a:t>   YidC homolog Oxa1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essential bacterial </a:t>
            </a:r>
            <a:r>
              <a:rPr lang="en-US" dirty="0" err="1" smtClean="0">
                <a:solidFill>
                  <a:schemeClr val="bg1"/>
                </a:solidFill>
              </a:rPr>
              <a:t>YidC</a:t>
            </a:r>
            <a:r>
              <a:rPr lang="en-US" dirty="0" smtClean="0">
                <a:solidFill>
                  <a:schemeClr val="bg1"/>
                </a:solidFill>
              </a:rPr>
              <a:t> is a potential antibacterial target</a:t>
            </a:r>
          </a:p>
          <a:p>
            <a:pPr>
              <a:buNone/>
            </a:pPr>
            <a:endParaRPr lang="en-US" b="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b="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ph idx="1"/>
          </p:nvPr>
        </p:nvGraphicFramePr>
        <p:xfrm>
          <a:off x="2857500" y="1371600"/>
          <a:ext cx="4458472" cy="5257800"/>
        </p:xfrm>
        <a:graphic>
          <a:graphicData uri="http://schemas.openxmlformats.org/presentationml/2006/ole">
            <p:oleObj spid="_x0000_s22530" name="Presentation" r:id="rId3" imgW="3429000" imgH="4572000" progId="PowerPoint.Show.8">
              <p:embed/>
            </p:oleObj>
          </a:graphicData>
        </a:graphic>
      </p:graphicFrame>
      <p:sp>
        <p:nvSpPr>
          <p:cNvPr id="22531" name="Rectangle 67"/>
          <p:cNvSpPr>
            <a:spLocks noGrp="1" noChangeArrowheads="1"/>
          </p:cNvSpPr>
          <p:nvPr>
            <p:ph type="title"/>
          </p:nvPr>
        </p:nvSpPr>
        <p:spPr>
          <a:xfrm>
            <a:off x="857250" y="-152400"/>
            <a:ext cx="874395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What we know about </a:t>
            </a:r>
            <a:r>
              <a:rPr lang="en-US" sz="3200" dirty="0" err="1" smtClean="0">
                <a:solidFill>
                  <a:schemeClr val="bg1"/>
                </a:solidFill>
              </a:rPr>
              <a:t>YidC</a:t>
            </a:r>
            <a:r>
              <a:rPr lang="en-US" sz="3200" dirty="0" smtClean="0">
                <a:solidFill>
                  <a:schemeClr val="bg1"/>
                </a:solidFill>
              </a:rPr>
              <a:t> and its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mitochondrial homology Oxa1p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1981200"/>
            <a:ext cx="3810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409700" y="5410200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E. </a:t>
            </a:r>
            <a:r>
              <a:rPr lang="en-US" dirty="0" smtClean="0">
                <a:solidFill>
                  <a:srgbClr val="FFFFFF"/>
                </a:solidFill>
              </a:rPr>
              <a:t>coli has </a:t>
            </a:r>
            <a:r>
              <a:rPr lang="en-US" dirty="0">
                <a:solidFill>
                  <a:srgbClr val="FFFFFF"/>
                </a:solidFill>
              </a:rPr>
              <a:t>4485 genes compared to ~ 25,000 in humans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" y="3048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dirty="0" smtClean="0">
                <a:solidFill>
                  <a:srgbClr val="FFFFFF"/>
                </a:solidFill>
              </a:rPr>
              <a:t>E. coli is used as model system</a:t>
            </a:r>
            <a:endParaRPr lang="en-US" sz="40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7200"/>
            <a:ext cx="9936885" cy="49552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rgbClr val="FFFFFF"/>
                </a:solidFill>
              </a:rPr>
              <a:t>How did we discover YidC is a membrane </a:t>
            </a:r>
            <a:r>
              <a:rPr lang="en-US" sz="3600" b="0" dirty="0" err="1">
                <a:solidFill>
                  <a:srgbClr val="FFFFFF"/>
                </a:solidFill>
              </a:rPr>
              <a:t>insertase</a:t>
            </a:r>
            <a:r>
              <a:rPr lang="en-US" sz="3600" b="0" dirty="0">
                <a:solidFill>
                  <a:srgbClr val="FFFFFF"/>
                </a:solidFill>
              </a:rPr>
              <a:t>?</a:t>
            </a:r>
            <a:endParaRPr lang="en-US" sz="3600" b="0" dirty="0" smtClean="0">
              <a:solidFill>
                <a:srgbClr val="FFFFFF"/>
              </a:solidFill>
            </a:endParaRPr>
          </a:p>
          <a:p>
            <a:endParaRPr lang="en-US" sz="3600" b="0" dirty="0" smtClean="0">
              <a:solidFill>
                <a:srgbClr val="FFFFFF"/>
              </a:solidFill>
            </a:endParaRPr>
          </a:p>
          <a:p>
            <a:endParaRPr lang="en-US" sz="3600" b="0" u="sng" dirty="0" smtClean="0">
              <a:solidFill>
                <a:srgbClr val="FFFFFF"/>
              </a:solidFill>
            </a:endParaRPr>
          </a:p>
          <a:p>
            <a:r>
              <a:rPr lang="en-US" sz="3600" b="0" u="sng" dirty="0" smtClean="0">
                <a:solidFill>
                  <a:srgbClr val="FFFFFF"/>
                </a:solidFill>
              </a:rPr>
              <a:t>In vivo:</a:t>
            </a:r>
            <a:endParaRPr lang="en-US" sz="3600" b="0" u="sng" dirty="0">
              <a:solidFill>
                <a:srgbClr val="FFFFFF"/>
              </a:solidFill>
            </a:endParaRPr>
          </a:p>
          <a:p>
            <a:r>
              <a:rPr lang="en-US" sz="3600" b="0" dirty="0">
                <a:solidFill>
                  <a:srgbClr val="FFFFFF"/>
                </a:solidFill>
              </a:rPr>
              <a:t>       </a:t>
            </a:r>
            <a:r>
              <a:rPr lang="en-US" sz="3200" b="0" dirty="0">
                <a:solidFill>
                  <a:srgbClr val="FFFFFF"/>
                </a:solidFill>
              </a:rPr>
              <a:t>Made a YidC depletion </a:t>
            </a:r>
            <a:r>
              <a:rPr lang="en-US" sz="3200" b="0" dirty="0" smtClean="0">
                <a:solidFill>
                  <a:srgbClr val="FFFFFF"/>
                </a:solidFill>
              </a:rPr>
              <a:t>strain and showed insertion</a:t>
            </a:r>
          </a:p>
          <a:p>
            <a:r>
              <a:rPr lang="en-US" sz="3200" b="0" dirty="0" smtClean="0">
                <a:solidFill>
                  <a:srgbClr val="FFFFFF"/>
                </a:solidFill>
              </a:rPr>
              <a:t>        was inhibited</a:t>
            </a:r>
          </a:p>
          <a:p>
            <a:endParaRPr lang="en-US" sz="3200" b="0" dirty="0" smtClean="0">
              <a:solidFill>
                <a:srgbClr val="FFFFFF"/>
              </a:solidFill>
            </a:endParaRPr>
          </a:p>
          <a:p>
            <a:endParaRPr lang="en-US" sz="3600" b="0" dirty="0" smtClean="0">
              <a:solidFill>
                <a:srgbClr val="FFFFFF"/>
              </a:solidFill>
            </a:endParaRPr>
          </a:p>
          <a:p>
            <a:endParaRPr lang="en-US" sz="36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443</Words>
  <Application>Microsoft Macintosh PowerPoint</Application>
  <PresentationFormat>35mm Slides</PresentationFormat>
  <Paragraphs>124</Paragraphs>
  <Slides>17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Default Design</vt:lpstr>
      <vt:lpstr>Presentation</vt:lpstr>
      <vt:lpstr>Image</vt:lpstr>
      <vt:lpstr>Slide 1</vt:lpstr>
      <vt:lpstr>Membrane Proteins</vt:lpstr>
      <vt:lpstr>Slide 3</vt:lpstr>
      <vt:lpstr>Current Understanding of Membrane Protein Insertion</vt:lpstr>
      <vt:lpstr>Slide 5</vt:lpstr>
      <vt:lpstr>Significance</vt:lpstr>
      <vt:lpstr>What we know about YidC and its  mitochondrial homology Oxa1p</vt:lpstr>
      <vt:lpstr>Slide 8</vt:lpstr>
      <vt:lpstr>Slide 9</vt:lpstr>
      <vt:lpstr>Main Question</vt:lpstr>
      <vt:lpstr>In vivo</vt:lpstr>
      <vt:lpstr>Construction of YidC depletion strain</vt:lpstr>
      <vt:lpstr>YidC depletion studies</vt:lpstr>
      <vt:lpstr>Slide 14</vt:lpstr>
      <vt:lpstr>Slide 15</vt:lpstr>
      <vt:lpstr>Slide 16</vt:lpstr>
      <vt:lpstr>Slide 17</vt:lpstr>
    </vt:vector>
  </TitlesOfParts>
  <Company>The Ohio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dalbey lab</dc:creator>
  <cp:lastModifiedBy>Ross Dalbey</cp:lastModifiedBy>
  <cp:revision>90</cp:revision>
  <dcterms:created xsi:type="dcterms:W3CDTF">2012-11-16T19:45:03Z</dcterms:created>
  <dcterms:modified xsi:type="dcterms:W3CDTF">2012-11-16T19:46:00Z</dcterms:modified>
</cp:coreProperties>
</file>